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4" r:id="rId7"/>
    <p:sldId id="265" r:id="rId8"/>
    <p:sldId id="262" r:id="rId9"/>
    <p:sldId id="263" r:id="rId10"/>
    <p:sldId id="266" r:id="rId11"/>
    <p:sldId id="267" r:id="rId12"/>
    <p:sldId id="268" r:id="rId13"/>
    <p:sldId id="269" r:id="rId14"/>
    <p:sldId id="271" r:id="rId15"/>
    <p:sldId id="261"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ina Wydo" initials="SW" lastIdx="5" clrIdx="0">
    <p:extLst>
      <p:ext uri="{19B8F6BF-5375-455C-9EA6-DF929625EA0E}">
        <p15:presenceInfo xmlns:p15="http://schemas.microsoft.com/office/powerpoint/2012/main" userId="520129419efa53d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58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9-24T10:56:57.321" idx="2">
    <p:pos x="10" y="10"/>
    <p:text>This had previously been followed by the Recources slide - see below</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9-24T11:07:23.916" idx="5">
    <p:pos x="10" y="10"/>
    <p:text>I'll probably bring up justice, u</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09-24T11:06:32.298" idx="4">
    <p:pos x="10" y="10"/>
    <p:text>Just to give them an idea of what we're doing</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9-09-24T10:55:54.141" idx="1">
    <p:pos x="10" y="10"/>
    <p:text>I moved this to the end, because I anticipate part of the answer to some of the quesetions we'll recieve is to direct them to their own exploration</p:text>
    <p:extLst>
      <p:ext uri="{C676402C-5697-4E1C-873F-D02D1690AC5C}">
        <p15:threadingInfo xmlns:p15="http://schemas.microsoft.com/office/powerpoint/2012/main" timeZoneBias="240"/>
      </p:ext>
    </p:extLst>
  </p:cm>
  <p:cm authorId="1" dt="2019-09-24T10:57:15.273" idx="3">
    <p:pos x="106" y="106"/>
    <p:text>Added other resources</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BD213F-39CC-41B0-B1CC-595085AB1EB7}" type="doc">
      <dgm:prSet loTypeId="urn:microsoft.com/office/officeart/2005/8/layout/hList1" loCatId="list" qsTypeId="urn:microsoft.com/office/officeart/2005/8/quickstyle/simple4" qsCatId="simple" csTypeId="urn:microsoft.com/office/officeart/2005/8/colors/colorful1" csCatId="colorful" phldr="1"/>
      <dgm:spPr/>
      <dgm:t>
        <a:bodyPr/>
        <a:lstStyle/>
        <a:p>
          <a:endParaRPr lang="en-US"/>
        </a:p>
      </dgm:t>
    </dgm:pt>
    <dgm:pt modelId="{1E8AE695-DD33-46E9-984A-A785778E3873}">
      <dgm:prSet/>
      <dgm:spPr/>
      <dgm:t>
        <a:bodyPr/>
        <a:lstStyle/>
        <a:p>
          <a:r>
            <a:rPr lang="en-US" dirty="0"/>
            <a:t>Oregon 1998 -2018 </a:t>
          </a:r>
        </a:p>
        <a:p>
          <a:r>
            <a:rPr lang="en-US" dirty="0"/>
            <a:t> </a:t>
          </a:r>
        </a:p>
      </dgm:t>
    </dgm:pt>
    <dgm:pt modelId="{9602DE25-349D-401A-A2FE-8019642156FB}" type="parTrans" cxnId="{17064F7F-FECD-4FA0-BE81-EF29F0D9E700}">
      <dgm:prSet/>
      <dgm:spPr/>
      <dgm:t>
        <a:bodyPr/>
        <a:lstStyle/>
        <a:p>
          <a:endParaRPr lang="en-US"/>
        </a:p>
      </dgm:t>
    </dgm:pt>
    <dgm:pt modelId="{E813EFA4-A4E3-4380-A015-1871A375ADCE}" type="sibTrans" cxnId="{17064F7F-FECD-4FA0-BE81-EF29F0D9E700}">
      <dgm:prSet/>
      <dgm:spPr/>
      <dgm:t>
        <a:bodyPr/>
        <a:lstStyle/>
        <a:p>
          <a:endParaRPr lang="en-US"/>
        </a:p>
      </dgm:t>
    </dgm:pt>
    <dgm:pt modelId="{7E910091-C6CA-4BDB-987A-B43520EC25D9}">
      <dgm:prSet/>
      <dgm:spPr/>
      <dgm:t>
        <a:bodyPr/>
        <a:lstStyle/>
        <a:p>
          <a:r>
            <a:rPr lang="en-US" dirty="0"/>
            <a:t>Over 65 years (79.2%), median age of 74</a:t>
          </a:r>
        </a:p>
      </dgm:t>
    </dgm:pt>
    <dgm:pt modelId="{0DF48792-C2E4-404D-961C-0479DE3682ED}" type="parTrans" cxnId="{3BD91D25-D5DE-47BD-9E64-93681A6FF791}">
      <dgm:prSet/>
      <dgm:spPr/>
      <dgm:t>
        <a:bodyPr/>
        <a:lstStyle/>
        <a:p>
          <a:endParaRPr lang="en-US"/>
        </a:p>
      </dgm:t>
    </dgm:pt>
    <dgm:pt modelId="{3112CFC5-E49D-4BB9-8C42-17E79FC4BF1B}" type="sibTrans" cxnId="{3BD91D25-D5DE-47BD-9E64-93681A6FF791}">
      <dgm:prSet/>
      <dgm:spPr/>
      <dgm:t>
        <a:bodyPr/>
        <a:lstStyle/>
        <a:p>
          <a:endParaRPr lang="en-US"/>
        </a:p>
      </dgm:t>
    </dgm:pt>
    <dgm:pt modelId="{D8198358-4DFA-4BBA-A21A-4F00CA4E694B}">
      <dgm:prSet/>
      <dgm:spPr/>
      <dgm:t>
        <a:bodyPr/>
        <a:lstStyle/>
        <a:p>
          <a:r>
            <a:rPr lang="en-US" dirty="0"/>
            <a:t>Cancer (62.5 %)</a:t>
          </a:r>
        </a:p>
      </dgm:t>
    </dgm:pt>
    <dgm:pt modelId="{00C2946B-16A1-472D-BF6D-8FB5AD26ADFA}" type="parTrans" cxnId="{E9680644-C6F5-45B5-B711-21FDED64B31B}">
      <dgm:prSet/>
      <dgm:spPr/>
      <dgm:t>
        <a:bodyPr/>
        <a:lstStyle/>
        <a:p>
          <a:endParaRPr lang="en-US"/>
        </a:p>
      </dgm:t>
    </dgm:pt>
    <dgm:pt modelId="{C14DCB3F-B972-4782-9B5B-8E7D1C297245}" type="sibTrans" cxnId="{E9680644-C6F5-45B5-B711-21FDED64B31B}">
      <dgm:prSet/>
      <dgm:spPr/>
      <dgm:t>
        <a:bodyPr/>
        <a:lstStyle/>
        <a:p>
          <a:endParaRPr lang="en-US"/>
        </a:p>
      </dgm:t>
    </dgm:pt>
    <dgm:pt modelId="{F2E44D29-609A-41B1-8775-65DE8B4CC0EA}">
      <dgm:prSet/>
      <dgm:spPr/>
      <dgm:t>
        <a:bodyPr/>
        <a:lstStyle/>
        <a:p>
          <a:r>
            <a:rPr lang="en-US" dirty="0"/>
            <a:t>On hospice at the time of death (90.5 %)</a:t>
          </a:r>
        </a:p>
      </dgm:t>
    </dgm:pt>
    <dgm:pt modelId="{F4EB32F3-9349-4A87-8FA5-A51C69FDD6DC}" type="parTrans" cxnId="{F953675B-1A22-4063-8452-982CBB910D0D}">
      <dgm:prSet/>
      <dgm:spPr/>
      <dgm:t>
        <a:bodyPr/>
        <a:lstStyle/>
        <a:p>
          <a:endParaRPr lang="en-US"/>
        </a:p>
      </dgm:t>
    </dgm:pt>
    <dgm:pt modelId="{ACD39395-3D2A-4CD2-BA0B-790A7CE43D9D}" type="sibTrans" cxnId="{F953675B-1A22-4063-8452-982CBB910D0D}">
      <dgm:prSet/>
      <dgm:spPr/>
      <dgm:t>
        <a:bodyPr/>
        <a:lstStyle/>
        <a:p>
          <a:endParaRPr lang="en-US"/>
        </a:p>
      </dgm:t>
    </dgm:pt>
    <dgm:pt modelId="{B452FAA5-392F-4A75-BCDE-9D0D578F6E16}">
      <dgm:prSet/>
      <dgm:spPr/>
      <dgm:t>
        <a:bodyPr/>
        <a:lstStyle/>
        <a:p>
          <a:r>
            <a:rPr lang="en-US" dirty="0"/>
            <a:t>Died at home (88.6 %)</a:t>
          </a:r>
        </a:p>
      </dgm:t>
    </dgm:pt>
    <dgm:pt modelId="{27BCC909-C943-4FFD-988C-BFD8B6395192}" type="parTrans" cxnId="{B97C5286-E43A-4D39-ABD6-BBF2312643E7}">
      <dgm:prSet/>
      <dgm:spPr/>
      <dgm:t>
        <a:bodyPr/>
        <a:lstStyle/>
        <a:p>
          <a:endParaRPr lang="en-US"/>
        </a:p>
      </dgm:t>
    </dgm:pt>
    <dgm:pt modelId="{A60836AA-88B4-45F7-A601-ECF6821E0EF7}" type="sibTrans" cxnId="{B97C5286-E43A-4D39-ABD6-BBF2312643E7}">
      <dgm:prSet/>
      <dgm:spPr/>
      <dgm:t>
        <a:bodyPr/>
        <a:lstStyle/>
        <a:p>
          <a:endParaRPr lang="en-US"/>
        </a:p>
      </dgm:t>
    </dgm:pt>
    <dgm:pt modelId="{BE11FB46-17F1-4354-AC72-F9CDFA5B7B77}">
      <dgm:prSet/>
      <dgm:spPr/>
      <dgm:t>
        <a:bodyPr/>
        <a:lstStyle/>
        <a:p>
          <a:r>
            <a:rPr lang="en-US"/>
            <a:t>Who sees the Psychologist?</a:t>
          </a:r>
        </a:p>
      </dgm:t>
    </dgm:pt>
    <dgm:pt modelId="{2C744253-6DE8-4EB0-ACF2-58CD39E62065}" type="parTrans" cxnId="{C28D3506-0217-4B2C-A403-FBC718B81261}">
      <dgm:prSet/>
      <dgm:spPr/>
      <dgm:t>
        <a:bodyPr/>
        <a:lstStyle/>
        <a:p>
          <a:endParaRPr lang="en-US"/>
        </a:p>
      </dgm:t>
    </dgm:pt>
    <dgm:pt modelId="{01B26D1B-9FF3-477C-A69E-3238252348E8}" type="sibTrans" cxnId="{C28D3506-0217-4B2C-A403-FBC718B81261}">
      <dgm:prSet/>
      <dgm:spPr/>
      <dgm:t>
        <a:bodyPr/>
        <a:lstStyle/>
        <a:p>
          <a:endParaRPr lang="en-US"/>
        </a:p>
      </dgm:t>
    </dgm:pt>
    <dgm:pt modelId="{ECDEF33D-D50E-49C9-8F78-8FD6491F19A3}">
      <dgm:prSet custT="1"/>
      <dgm:spPr/>
      <dgm:t>
        <a:bodyPr/>
        <a:lstStyle/>
        <a:p>
          <a:r>
            <a:rPr lang="en-US" sz="2000" dirty="0"/>
            <a:t> 0-5% overall</a:t>
          </a:r>
        </a:p>
      </dgm:t>
    </dgm:pt>
    <dgm:pt modelId="{ACAD120F-7376-4097-821F-2DF342456BD9}" type="parTrans" cxnId="{179E21D7-9949-435C-8EDA-3FB0B5207A1C}">
      <dgm:prSet/>
      <dgm:spPr/>
      <dgm:t>
        <a:bodyPr/>
        <a:lstStyle/>
        <a:p>
          <a:endParaRPr lang="en-US"/>
        </a:p>
      </dgm:t>
    </dgm:pt>
    <dgm:pt modelId="{CD63501E-A944-4925-904F-335300D6F7BF}" type="sibTrans" cxnId="{179E21D7-9949-435C-8EDA-3FB0B5207A1C}">
      <dgm:prSet/>
      <dgm:spPr/>
      <dgm:t>
        <a:bodyPr/>
        <a:lstStyle/>
        <a:p>
          <a:endParaRPr lang="en-US"/>
        </a:p>
      </dgm:t>
    </dgm:pt>
    <dgm:pt modelId="{09C142DE-8816-42FA-A2EA-13DBFECA1A16}">
      <dgm:prSet/>
      <dgm:spPr/>
      <dgm:t>
        <a:bodyPr/>
        <a:lstStyle/>
        <a:p>
          <a:r>
            <a:rPr lang="en-US" dirty="0"/>
            <a:t>WHY MAID? </a:t>
          </a:r>
        </a:p>
      </dgm:t>
    </dgm:pt>
    <dgm:pt modelId="{BB5DC48B-6168-42D0-8DD1-A404F16678DE}" type="parTrans" cxnId="{40DC2107-AA4D-4F1D-8A6E-B9A48F12CB72}">
      <dgm:prSet/>
      <dgm:spPr/>
      <dgm:t>
        <a:bodyPr/>
        <a:lstStyle/>
        <a:p>
          <a:endParaRPr lang="en-US"/>
        </a:p>
      </dgm:t>
    </dgm:pt>
    <dgm:pt modelId="{9469640F-E3AD-4D62-8DCA-972BC8648E05}" type="sibTrans" cxnId="{40DC2107-AA4D-4F1D-8A6E-B9A48F12CB72}">
      <dgm:prSet/>
      <dgm:spPr/>
      <dgm:t>
        <a:bodyPr/>
        <a:lstStyle/>
        <a:p>
          <a:endParaRPr lang="en-US"/>
        </a:p>
      </dgm:t>
    </dgm:pt>
    <dgm:pt modelId="{E2D60605-B9AF-46E1-8479-BDCBA0810AD6}">
      <dgm:prSet/>
      <dgm:spPr/>
      <dgm:t>
        <a:bodyPr/>
        <a:lstStyle/>
        <a:p>
          <a:r>
            <a:rPr lang="en-US" dirty="0"/>
            <a:t>Greater sense of control in ending one’s life (autonomy)</a:t>
          </a:r>
        </a:p>
      </dgm:t>
    </dgm:pt>
    <dgm:pt modelId="{B23CA650-F47F-4867-AFDD-ACC7E089BEAE}" type="parTrans" cxnId="{9D6B3D25-A537-4041-8D73-0862669967B8}">
      <dgm:prSet/>
      <dgm:spPr/>
      <dgm:t>
        <a:bodyPr/>
        <a:lstStyle/>
        <a:p>
          <a:endParaRPr lang="en-US"/>
        </a:p>
      </dgm:t>
    </dgm:pt>
    <dgm:pt modelId="{792C413F-8EC0-4ABB-BAA0-04F15C3BB0CB}" type="sibTrans" cxnId="{9D6B3D25-A537-4041-8D73-0862669967B8}">
      <dgm:prSet/>
      <dgm:spPr/>
      <dgm:t>
        <a:bodyPr/>
        <a:lstStyle/>
        <a:p>
          <a:endParaRPr lang="en-US"/>
        </a:p>
      </dgm:t>
    </dgm:pt>
    <dgm:pt modelId="{318DD037-B7B9-481F-BCA5-8661D34179CD}">
      <dgm:prSet/>
      <dgm:spPr/>
      <dgm:t>
        <a:bodyPr/>
        <a:lstStyle/>
        <a:p>
          <a:r>
            <a:rPr lang="en-US" dirty="0"/>
            <a:t>Decreased ability to engage in pleasurable activities </a:t>
          </a:r>
        </a:p>
      </dgm:t>
    </dgm:pt>
    <dgm:pt modelId="{C78E0BCA-998B-44A6-9C5D-35AE76E7A46A}" type="parTrans" cxnId="{655021B6-6230-460A-BCBF-DF763D72E22A}">
      <dgm:prSet/>
      <dgm:spPr/>
      <dgm:t>
        <a:bodyPr/>
        <a:lstStyle/>
        <a:p>
          <a:endParaRPr lang="en-US"/>
        </a:p>
      </dgm:t>
    </dgm:pt>
    <dgm:pt modelId="{564CE551-B0FE-4544-B17E-C7B52B18BBB2}" type="sibTrans" cxnId="{655021B6-6230-460A-BCBF-DF763D72E22A}">
      <dgm:prSet/>
      <dgm:spPr/>
      <dgm:t>
        <a:bodyPr/>
        <a:lstStyle/>
        <a:p>
          <a:endParaRPr lang="en-US"/>
        </a:p>
      </dgm:t>
    </dgm:pt>
    <dgm:pt modelId="{54BB528A-9F83-4D17-A958-ECAF04182FA5}">
      <dgm:prSet/>
      <dgm:spPr/>
      <dgm:t>
        <a:bodyPr/>
        <a:lstStyle/>
        <a:p>
          <a:r>
            <a:rPr lang="en-US" dirty="0"/>
            <a:t>Concern of diminished cognitive abilities (loss of dignity)</a:t>
          </a:r>
        </a:p>
      </dgm:t>
    </dgm:pt>
    <dgm:pt modelId="{21CA019E-DEDE-4DF9-A85C-B2FC21716429}" type="parTrans" cxnId="{8EF3B763-358F-4477-AA1A-5385CC3EA6E2}">
      <dgm:prSet/>
      <dgm:spPr/>
      <dgm:t>
        <a:bodyPr/>
        <a:lstStyle/>
        <a:p>
          <a:endParaRPr lang="en-US"/>
        </a:p>
      </dgm:t>
    </dgm:pt>
    <dgm:pt modelId="{6CCDC340-A11A-475F-A4A0-218F8CE9B55E}" type="sibTrans" cxnId="{8EF3B763-358F-4477-AA1A-5385CC3EA6E2}">
      <dgm:prSet/>
      <dgm:spPr/>
      <dgm:t>
        <a:bodyPr/>
        <a:lstStyle/>
        <a:p>
          <a:endParaRPr lang="en-US"/>
        </a:p>
      </dgm:t>
    </dgm:pt>
    <dgm:pt modelId="{F257F772-1966-4F32-9477-FD71053F6202}">
      <dgm:prSet/>
      <dgm:spPr/>
      <dgm:t>
        <a:bodyPr/>
        <a:lstStyle/>
        <a:p>
          <a:r>
            <a:rPr lang="en-US" i="1" dirty="0"/>
            <a:t>Avoidance of pain (literature is divided)</a:t>
          </a:r>
          <a:endParaRPr lang="en-US" dirty="0"/>
        </a:p>
      </dgm:t>
    </dgm:pt>
    <dgm:pt modelId="{496B5F9D-4816-4FB2-BD36-98D530F5E8B2}" type="parTrans" cxnId="{0D1ADFCB-5708-47D1-A4EA-9894CCEBBBEF}">
      <dgm:prSet/>
      <dgm:spPr/>
      <dgm:t>
        <a:bodyPr/>
        <a:lstStyle/>
        <a:p>
          <a:endParaRPr lang="en-US"/>
        </a:p>
      </dgm:t>
    </dgm:pt>
    <dgm:pt modelId="{A92DD4C2-B3BC-482A-A971-F89806F5D091}" type="sibTrans" cxnId="{0D1ADFCB-5708-47D1-A4EA-9894CCEBBBEF}">
      <dgm:prSet/>
      <dgm:spPr/>
      <dgm:t>
        <a:bodyPr/>
        <a:lstStyle/>
        <a:p>
          <a:endParaRPr lang="en-US"/>
        </a:p>
      </dgm:t>
    </dgm:pt>
    <dgm:pt modelId="{A01B7742-8F94-A545-93E3-6B27963A551A}">
      <dgm:prSet custT="1"/>
      <dgm:spPr/>
      <dgm:t>
        <a:bodyPr/>
        <a:lstStyle/>
        <a:p>
          <a:r>
            <a:rPr lang="en-US" sz="2000" dirty="0"/>
            <a:t> 2007 &amp; 2009 = 0% </a:t>
          </a:r>
        </a:p>
      </dgm:t>
    </dgm:pt>
    <dgm:pt modelId="{69F9AF7B-37A5-DD4D-8E3A-07A425C6EB99}" type="parTrans" cxnId="{1C227368-9B1E-F346-89AB-A2E04F820DDD}">
      <dgm:prSet/>
      <dgm:spPr/>
      <dgm:t>
        <a:bodyPr/>
        <a:lstStyle/>
        <a:p>
          <a:endParaRPr lang="en-US"/>
        </a:p>
      </dgm:t>
    </dgm:pt>
    <dgm:pt modelId="{85D57492-9BE9-F943-8470-2CEBEFB390D6}" type="sibTrans" cxnId="{1C227368-9B1E-F346-89AB-A2E04F820DDD}">
      <dgm:prSet/>
      <dgm:spPr/>
      <dgm:t>
        <a:bodyPr/>
        <a:lstStyle/>
        <a:p>
          <a:endParaRPr lang="en-US"/>
        </a:p>
      </dgm:t>
    </dgm:pt>
    <dgm:pt modelId="{56CCDA7E-53AE-864D-BE72-F847E274AB47}">
      <dgm:prSet custT="1"/>
      <dgm:spPr/>
      <dgm:t>
        <a:bodyPr/>
        <a:lstStyle/>
        <a:p>
          <a:r>
            <a:rPr lang="en-US" sz="2000" dirty="0"/>
            <a:t> 2014 = 2.9%</a:t>
          </a:r>
        </a:p>
      </dgm:t>
    </dgm:pt>
    <dgm:pt modelId="{E498AA20-8803-4B49-B11E-62D7882D3D02}" type="parTrans" cxnId="{CC73204F-F26E-9B48-AE09-60129B92BB17}">
      <dgm:prSet/>
      <dgm:spPr/>
      <dgm:t>
        <a:bodyPr/>
        <a:lstStyle/>
        <a:p>
          <a:endParaRPr lang="en-US"/>
        </a:p>
      </dgm:t>
    </dgm:pt>
    <dgm:pt modelId="{FA312C77-6929-894D-B33E-BF79C3C84A83}" type="sibTrans" cxnId="{CC73204F-F26E-9B48-AE09-60129B92BB17}">
      <dgm:prSet/>
      <dgm:spPr/>
      <dgm:t>
        <a:bodyPr/>
        <a:lstStyle/>
        <a:p>
          <a:endParaRPr lang="en-US"/>
        </a:p>
      </dgm:t>
    </dgm:pt>
    <dgm:pt modelId="{08BAEB5C-2818-E240-9F91-C3CB47B4EDD6}">
      <dgm:prSet custT="1"/>
      <dgm:spPr/>
      <dgm:t>
        <a:bodyPr/>
        <a:lstStyle/>
        <a:p>
          <a:r>
            <a:rPr lang="en-US" sz="2000" dirty="0"/>
            <a:t> 2017  = 2%</a:t>
          </a:r>
        </a:p>
      </dgm:t>
    </dgm:pt>
    <dgm:pt modelId="{32B535BF-25FC-3840-BD51-C9E73A310C90}" type="parTrans" cxnId="{DFBEBE5D-1E02-5343-922D-5FD7019BF85C}">
      <dgm:prSet/>
      <dgm:spPr/>
      <dgm:t>
        <a:bodyPr/>
        <a:lstStyle/>
        <a:p>
          <a:endParaRPr lang="en-US"/>
        </a:p>
      </dgm:t>
    </dgm:pt>
    <dgm:pt modelId="{1A94FA9A-35AA-D449-8524-ABD3226633E4}" type="sibTrans" cxnId="{DFBEBE5D-1E02-5343-922D-5FD7019BF85C}">
      <dgm:prSet/>
      <dgm:spPr/>
      <dgm:t>
        <a:bodyPr/>
        <a:lstStyle/>
        <a:p>
          <a:endParaRPr lang="en-US"/>
        </a:p>
      </dgm:t>
    </dgm:pt>
    <dgm:pt modelId="{89F30A36-3B6E-A441-9856-EE73CEEA1D3B}">
      <dgm:prSet/>
      <dgm:spPr/>
      <dgm:t>
        <a:bodyPr/>
        <a:lstStyle/>
        <a:p>
          <a:r>
            <a:rPr lang="en-US" dirty="0"/>
            <a:t>2,216 scripts, used by only 1,459 (65.8%) </a:t>
          </a:r>
        </a:p>
      </dgm:t>
    </dgm:pt>
    <dgm:pt modelId="{35208D2A-6F6C-9B4F-8052-3CD325D61A83}" type="parTrans" cxnId="{9E971300-01C2-2D41-B82E-7CAC5A5B5E40}">
      <dgm:prSet/>
      <dgm:spPr/>
      <dgm:t>
        <a:bodyPr/>
        <a:lstStyle/>
        <a:p>
          <a:endParaRPr lang="en-US"/>
        </a:p>
      </dgm:t>
    </dgm:pt>
    <dgm:pt modelId="{255F98A7-C8A6-EF47-9B46-60004CCA4A9E}" type="sibTrans" cxnId="{9E971300-01C2-2D41-B82E-7CAC5A5B5E40}">
      <dgm:prSet/>
      <dgm:spPr/>
      <dgm:t>
        <a:bodyPr/>
        <a:lstStyle/>
        <a:p>
          <a:endParaRPr lang="en-US"/>
        </a:p>
      </dgm:t>
    </dgm:pt>
    <dgm:pt modelId="{D0557CEE-2A2F-7E4C-917D-93298425537F}">
      <dgm:prSet custT="1"/>
      <dgm:spPr/>
      <dgm:t>
        <a:bodyPr/>
        <a:lstStyle/>
        <a:p>
          <a:endParaRPr lang="en-US" sz="2000" dirty="0"/>
        </a:p>
      </dgm:t>
    </dgm:pt>
    <dgm:pt modelId="{22DF9E22-861D-254D-9A57-1E47D22987E9}" type="parTrans" cxnId="{B31C4AD0-0BD6-6141-9DDE-5735E9F58FC6}">
      <dgm:prSet/>
      <dgm:spPr/>
    </dgm:pt>
    <dgm:pt modelId="{5AF05DC3-FF48-3A40-B2CD-E1170B02C9DB}" type="sibTrans" cxnId="{B31C4AD0-0BD6-6141-9DDE-5735E9F58FC6}">
      <dgm:prSet/>
      <dgm:spPr/>
    </dgm:pt>
    <dgm:pt modelId="{CE464120-1624-334A-A771-5B086DA33F7F}">
      <dgm:prSet/>
      <dgm:spPr/>
      <dgm:t>
        <a:bodyPr/>
        <a:lstStyle/>
        <a:p>
          <a:endParaRPr lang="en-US" dirty="0"/>
        </a:p>
      </dgm:t>
    </dgm:pt>
    <dgm:pt modelId="{73789EB8-058C-244E-9B54-A0628358C0CD}" type="parTrans" cxnId="{EDB0A288-3ADE-CE45-9F1E-CA6552D298C3}">
      <dgm:prSet/>
      <dgm:spPr/>
    </dgm:pt>
    <dgm:pt modelId="{B8D016E1-6D83-B646-8E2F-2F65D4832C6C}" type="sibTrans" cxnId="{EDB0A288-3ADE-CE45-9F1E-CA6552D298C3}">
      <dgm:prSet/>
      <dgm:spPr/>
    </dgm:pt>
    <dgm:pt modelId="{64E3A864-F9C1-BF43-A65D-978F656DF050}" type="pres">
      <dgm:prSet presAssocID="{67BD213F-39CC-41B0-B1CC-595085AB1EB7}" presName="Name0" presStyleCnt="0">
        <dgm:presLayoutVars>
          <dgm:dir/>
          <dgm:animLvl val="lvl"/>
          <dgm:resizeHandles val="exact"/>
        </dgm:presLayoutVars>
      </dgm:prSet>
      <dgm:spPr/>
      <dgm:t>
        <a:bodyPr/>
        <a:lstStyle/>
        <a:p>
          <a:endParaRPr lang="en-US"/>
        </a:p>
      </dgm:t>
    </dgm:pt>
    <dgm:pt modelId="{7D6F681A-4A89-5740-9138-073F4EDF14D0}" type="pres">
      <dgm:prSet presAssocID="{1E8AE695-DD33-46E9-984A-A785778E3873}" presName="composite" presStyleCnt="0"/>
      <dgm:spPr/>
    </dgm:pt>
    <dgm:pt modelId="{F505C149-0EAB-064C-A68C-391EE242CEB7}" type="pres">
      <dgm:prSet presAssocID="{1E8AE695-DD33-46E9-984A-A785778E3873}" presName="parTx" presStyleLbl="alignNode1" presStyleIdx="0" presStyleCnt="3">
        <dgm:presLayoutVars>
          <dgm:chMax val="0"/>
          <dgm:chPref val="0"/>
          <dgm:bulletEnabled val="1"/>
        </dgm:presLayoutVars>
      </dgm:prSet>
      <dgm:spPr/>
      <dgm:t>
        <a:bodyPr/>
        <a:lstStyle/>
        <a:p>
          <a:endParaRPr lang="en-US"/>
        </a:p>
      </dgm:t>
    </dgm:pt>
    <dgm:pt modelId="{4B9847DF-2FFB-5A49-87EF-EDEFA3833C97}" type="pres">
      <dgm:prSet presAssocID="{1E8AE695-DD33-46E9-984A-A785778E3873}" presName="desTx" presStyleLbl="alignAccFollowNode1" presStyleIdx="0" presStyleCnt="3">
        <dgm:presLayoutVars>
          <dgm:bulletEnabled val="1"/>
        </dgm:presLayoutVars>
      </dgm:prSet>
      <dgm:spPr/>
      <dgm:t>
        <a:bodyPr/>
        <a:lstStyle/>
        <a:p>
          <a:endParaRPr lang="en-US"/>
        </a:p>
      </dgm:t>
    </dgm:pt>
    <dgm:pt modelId="{7A464517-EB7B-3248-88EE-0ED07F356F58}" type="pres">
      <dgm:prSet presAssocID="{E813EFA4-A4E3-4380-A015-1871A375ADCE}" presName="space" presStyleCnt="0"/>
      <dgm:spPr/>
    </dgm:pt>
    <dgm:pt modelId="{DFD11464-C1F1-7643-891F-F19B0EC66A7D}" type="pres">
      <dgm:prSet presAssocID="{BE11FB46-17F1-4354-AC72-F9CDFA5B7B77}" presName="composite" presStyleCnt="0"/>
      <dgm:spPr/>
    </dgm:pt>
    <dgm:pt modelId="{369B57C6-D7B0-D649-8B94-B12B647C27AF}" type="pres">
      <dgm:prSet presAssocID="{BE11FB46-17F1-4354-AC72-F9CDFA5B7B77}" presName="parTx" presStyleLbl="alignNode1" presStyleIdx="1" presStyleCnt="3">
        <dgm:presLayoutVars>
          <dgm:chMax val="0"/>
          <dgm:chPref val="0"/>
          <dgm:bulletEnabled val="1"/>
        </dgm:presLayoutVars>
      </dgm:prSet>
      <dgm:spPr/>
      <dgm:t>
        <a:bodyPr/>
        <a:lstStyle/>
        <a:p>
          <a:endParaRPr lang="en-US"/>
        </a:p>
      </dgm:t>
    </dgm:pt>
    <dgm:pt modelId="{5C616D39-5C65-FA40-87BE-627FF97E0DAF}" type="pres">
      <dgm:prSet presAssocID="{BE11FB46-17F1-4354-AC72-F9CDFA5B7B77}" presName="desTx" presStyleLbl="alignAccFollowNode1" presStyleIdx="1" presStyleCnt="3" custLinFactNeighborX="-124" custLinFactNeighborY="812">
        <dgm:presLayoutVars>
          <dgm:bulletEnabled val="1"/>
        </dgm:presLayoutVars>
      </dgm:prSet>
      <dgm:spPr/>
      <dgm:t>
        <a:bodyPr/>
        <a:lstStyle/>
        <a:p>
          <a:endParaRPr lang="en-US"/>
        </a:p>
      </dgm:t>
    </dgm:pt>
    <dgm:pt modelId="{300783CA-9C66-AA4A-A7D9-4D2AAD7F3FDC}" type="pres">
      <dgm:prSet presAssocID="{01B26D1B-9FF3-477C-A69E-3238252348E8}" presName="space" presStyleCnt="0"/>
      <dgm:spPr/>
    </dgm:pt>
    <dgm:pt modelId="{6A7D6CF4-CE17-064E-BB29-F29667883C61}" type="pres">
      <dgm:prSet presAssocID="{09C142DE-8816-42FA-A2EA-13DBFECA1A16}" presName="composite" presStyleCnt="0"/>
      <dgm:spPr/>
    </dgm:pt>
    <dgm:pt modelId="{6B167BA1-3E2D-6E46-821B-8352D8D199C7}" type="pres">
      <dgm:prSet presAssocID="{09C142DE-8816-42FA-A2EA-13DBFECA1A16}" presName="parTx" presStyleLbl="alignNode1" presStyleIdx="2" presStyleCnt="3">
        <dgm:presLayoutVars>
          <dgm:chMax val="0"/>
          <dgm:chPref val="0"/>
          <dgm:bulletEnabled val="1"/>
        </dgm:presLayoutVars>
      </dgm:prSet>
      <dgm:spPr/>
      <dgm:t>
        <a:bodyPr/>
        <a:lstStyle/>
        <a:p>
          <a:endParaRPr lang="en-US"/>
        </a:p>
      </dgm:t>
    </dgm:pt>
    <dgm:pt modelId="{93B00C1E-185D-0446-B045-0078B4BF0969}" type="pres">
      <dgm:prSet presAssocID="{09C142DE-8816-42FA-A2EA-13DBFECA1A16}" presName="desTx" presStyleLbl="alignAccFollowNode1" presStyleIdx="2" presStyleCnt="3">
        <dgm:presLayoutVars>
          <dgm:bulletEnabled val="1"/>
        </dgm:presLayoutVars>
      </dgm:prSet>
      <dgm:spPr/>
      <dgm:t>
        <a:bodyPr/>
        <a:lstStyle/>
        <a:p>
          <a:endParaRPr lang="en-US"/>
        </a:p>
      </dgm:t>
    </dgm:pt>
  </dgm:ptLst>
  <dgm:cxnLst>
    <dgm:cxn modelId="{40DC2107-AA4D-4F1D-8A6E-B9A48F12CB72}" srcId="{67BD213F-39CC-41B0-B1CC-595085AB1EB7}" destId="{09C142DE-8816-42FA-A2EA-13DBFECA1A16}" srcOrd="2" destOrd="0" parTransId="{BB5DC48B-6168-42D0-8DD1-A404F16678DE}" sibTransId="{9469640F-E3AD-4D62-8DCA-972BC8648E05}"/>
    <dgm:cxn modelId="{1E4BA45D-CE5A-3E43-A668-51AC2092D506}" type="presOf" srcId="{67BD213F-39CC-41B0-B1CC-595085AB1EB7}" destId="{64E3A864-F9C1-BF43-A65D-978F656DF050}" srcOrd="0" destOrd="0" presId="urn:microsoft.com/office/officeart/2005/8/layout/hList1"/>
    <dgm:cxn modelId="{CC73204F-F26E-9B48-AE09-60129B92BB17}" srcId="{BE11FB46-17F1-4354-AC72-F9CDFA5B7B77}" destId="{56CCDA7E-53AE-864D-BE72-F847E274AB47}" srcOrd="3" destOrd="0" parTransId="{E498AA20-8803-4B49-B11E-62D7882D3D02}" sibTransId="{FA312C77-6929-894D-B33E-BF79C3C84A83}"/>
    <dgm:cxn modelId="{F953675B-1A22-4063-8452-982CBB910D0D}" srcId="{1E8AE695-DD33-46E9-984A-A785778E3873}" destId="{F2E44D29-609A-41B1-8775-65DE8B4CC0EA}" srcOrd="4" destOrd="0" parTransId="{F4EB32F3-9349-4A87-8FA5-A51C69FDD6DC}" sibTransId="{ACD39395-3D2A-4CD2-BA0B-790A7CE43D9D}"/>
    <dgm:cxn modelId="{0C091B82-07E8-0940-8FCE-44BAC03C0E24}" type="presOf" srcId="{54BB528A-9F83-4D17-A958-ECAF04182FA5}" destId="{93B00C1E-185D-0446-B045-0078B4BF0969}" srcOrd="0" destOrd="2" presId="urn:microsoft.com/office/officeart/2005/8/layout/hList1"/>
    <dgm:cxn modelId="{35CD9BC8-3F2B-1440-877B-6475F1E4D713}" type="presOf" srcId="{E2D60605-B9AF-46E1-8479-BDCBA0810AD6}" destId="{93B00C1E-185D-0446-B045-0078B4BF0969}" srcOrd="0" destOrd="0" presId="urn:microsoft.com/office/officeart/2005/8/layout/hList1"/>
    <dgm:cxn modelId="{E9680644-C6F5-45B5-B711-21FDED64B31B}" srcId="{1E8AE695-DD33-46E9-984A-A785778E3873}" destId="{D8198358-4DFA-4BBA-A21A-4F00CA4E694B}" srcOrd="3" destOrd="0" parTransId="{00C2946B-16A1-472D-BF6D-8FB5AD26ADFA}" sibTransId="{C14DCB3F-B972-4782-9B5B-8E7D1C297245}"/>
    <dgm:cxn modelId="{93FB3A6D-8DF7-D846-B4C7-4C78B719D5B8}" type="presOf" srcId="{1E8AE695-DD33-46E9-984A-A785778E3873}" destId="{F505C149-0EAB-064C-A68C-391EE242CEB7}" srcOrd="0" destOrd="0" presId="urn:microsoft.com/office/officeart/2005/8/layout/hList1"/>
    <dgm:cxn modelId="{9D6B3D25-A537-4041-8D73-0862669967B8}" srcId="{09C142DE-8816-42FA-A2EA-13DBFECA1A16}" destId="{E2D60605-B9AF-46E1-8479-BDCBA0810AD6}" srcOrd="0" destOrd="0" parTransId="{B23CA650-F47F-4867-AFDD-ACC7E089BEAE}" sibTransId="{792C413F-8EC0-4ABB-BAA0-04F15C3BB0CB}"/>
    <dgm:cxn modelId="{B97C5286-E43A-4D39-ABD6-BBF2312643E7}" srcId="{1E8AE695-DD33-46E9-984A-A785778E3873}" destId="{B452FAA5-392F-4A75-BCDE-9D0D578F6E16}" srcOrd="5" destOrd="0" parTransId="{27BCC909-C943-4FFD-988C-BFD8B6395192}" sibTransId="{A60836AA-88B4-45F7-A601-ECF6821E0EF7}"/>
    <dgm:cxn modelId="{E8A3E8D9-D13C-8D45-A76A-6BB322A56B26}" type="presOf" srcId="{08BAEB5C-2818-E240-9F91-C3CB47B4EDD6}" destId="{5C616D39-5C65-FA40-87BE-627FF97E0DAF}" srcOrd="0" destOrd="4" presId="urn:microsoft.com/office/officeart/2005/8/layout/hList1"/>
    <dgm:cxn modelId="{BFB1C54A-F7F7-1549-980B-F44E0679D273}" type="presOf" srcId="{D0557CEE-2A2F-7E4C-917D-93298425537F}" destId="{5C616D39-5C65-FA40-87BE-627FF97E0DAF}" srcOrd="0" destOrd="1" presId="urn:microsoft.com/office/officeart/2005/8/layout/hList1"/>
    <dgm:cxn modelId="{B96AEA23-C936-3341-85BC-F4456AD13B95}" type="presOf" srcId="{CE464120-1624-334A-A771-5B086DA33F7F}" destId="{4B9847DF-2FFB-5A49-87EF-EDEFA3833C97}" srcOrd="0" destOrd="1" presId="urn:microsoft.com/office/officeart/2005/8/layout/hList1"/>
    <dgm:cxn modelId="{BB64CC22-83D8-C64C-8454-9C9602C8B270}" type="presOf" srcId="{09C142DE-8816-42FA-A2EA-13DBFECA1A16}" destId="{6B167BA1-3E2D-6E46-821B-8352D8D199C7}" srcOrd="0" destOrd="0" presId="urn:microsoft.com/office/officeart/2005/8/layout/hList1"/>
    <dgm:cxn modelId="{E272601D-1CF5-C94A-9C0A-65531898E080}" type="presOf" srcId="{ECDEF33D-D50E-49C9-8F78-8FD6491F19A3}" destId="{5C616D39-5C65-FA40-87BE-627FF97E0DAF}" srcOrd="0" destOrd="0" presId="urn:microsoft.com/office/officeart/2005/8/layout/hList1"/>
    <dgm:cxn modelId="{0FF849AD-5D3A-4F42-A477-532EDB4767E2}" type="presOf" srcId="{56CCDA7E-53AE-864D-BE72-F847E274AB47}" destId="{5C616D39-5C65-FA40-87BE-627FF97E0DAF}" srcOrd="0" destOrd="3" presId="urn:microsoft.com/office/officeart/2005/8/layout/hList1"/>
    <dgm:cxn modelId="{1C227368-9B1E-F346-89AB-A2E04F820DDD}" srcId="{BE11FB46-17F1-4354-AC72-F9CDFA5B7B77}" destId="{A01B7742-8F94-A545-93E3-6B27963A551A}" srcOrd="2" destOrd="0" parTransId="{69F9AF7B-37A5-DD4D-8E3A-07A425C6EB99}" sibTransId="{85D57492-9BE9-F943-8470-2CEBEFB390D6}"/>
    <dgm:cxn modelId="{923780F9-06BD-8046-8F0E-2EE70A77B8A3}" type="presOf" srcId="{F2E44D29-609A-41B1-8775-65DE8B4CC0EA}" destId="{4B9847DF-2FFB-5A49-87EF-EDEFA3833C97}" srcOrd="0" destOrd="4" presId="urn:microsoft.com/office/officeart/2005/8/layout/hList1"/>
    <dgm:cxn modelId="{6086A886-2224-AB4C-B738-33AEDF0C2434}" type="presOf" srcId="{7E910091-C6CA-4BDB-987A-B43520EC25D9}" destId="{4B9847DF-2FFB-5A49-87EF-EDEFA3833C97}" srcOrd="0" destOrd="2" presId="urn:microsoft.com/office/officeart/2005/8/layout/hList1"/>
    <dgm:cxn modelId="{F2281DC9-4969-5549-BA84-BC0F16F7A79F}" type="presOf" srcId="{89F30A36-3B6E-A441-9856-EE73CEEA1D3B}" destId="{4B9847DF-2FFB-5A49-87EF-EDEFA3833C97}" srcOrd="0" destOrd="0" presId="urn:microsoft.com/office/officeart/2005/8/layout/hList1"/>
    <dgm:cxn modelId="{8EF3B763-358F-4477-AA1A-5385CC3EA6E2}" srcId="{09C142DE-8816-42FA-A2EA-13DBFECA1A16}" destId="{54BB528A-9F83-4D17-A958-ECAF04182FA5}" srcOrd="2" destOrd="0" parTransId="{21CA019E-DEDE-4DF9-A85C-B2FC21716429}" sibTransId="{6CCDC340-A11A-475F-A4A0-218F8CE9B55E}"/>
    <dgm:cxn modelId="{38F481C4-E6A7-AD40-9AF2-C737AD20DE4F}" type="presOf" srcId="{318DD037-B7B9-481F-BCA5-8661D34179CD}" destId="{93B00C1E-185D-0446-B045-0078B4BF0969}" srcOrd="0" destOrd="1" presId="urn:microsoft.com/office/officeart/2005/8/layout/hList1"/>
    <dgm:cxn modelId="{9E971300-01C2-2D41-B82E-7CAC5A5B5E40}" srcId="{1E8AE695-DD33-46E9-984A-A785778E3873}" destId="{89F30A36-3B6E-A441-9856-EE73CEEA1D3B}" srcOrd="0" destOrd="0" parTransId="{35208D2A-6F6C-9B4F-8052-3CD325D61A83}" sibTransId="{255F98A7-C8A6-EF47-9B46-60004CCA4A9E}"/>
    <dgm:cxn modelId="{179E21D7-9949-435C-8EDA-3FB0B5207A1C}" srcId="{BE11FB46-17F1-4354-AC72-F9CDFA5B7B77}" destId="{ECDEF33D-D50E-49C9-8F78-8FD6491F19A3}" srcOrd="0" destOrd="0" parTransId="{ACAD120F-7376-4097-821F-2DF342456BD9}" sibTransId="{CD63501E-A944-4925-904F-335300D6F7BF}"/>
    <dgm:cxn modelId="{DFBEBE5D-1E02-5343-922D-5FD7019BF85C}" srcId="{BE11FB46-17F1-4354-AC72-F9CDFA5B7B77}" destId="{08BAEB5C-2818-E240-9F91-C3CB47B4EDD6}" srcOrd="4" destOrd="0" parTransId="{32B535BF-25FC-3840-BD51-C9E73A310C90}" sibTransId="{1A94FA9A-35AA-D449-8524-ABD3226633E4}"/>
    <dgm:cxn modelId="{3BD91D25-D5DE-47BD-9E64-93681A6FF791}" srcId="{1E8AE695-DD33-46E9-984A-A785778E3873}" destId="{7E910091-C6CA-4BDB-987A-B43520EC25D9}" srcOrd="2" destOrd="0" parTransId="{0DF48792-C2E4-404D-961C-0479DE3682ED}" sibTransId="{3112CFC5-E49D-4BB9-8C42-17E79FC4BF1B}"/>
    <dgm:cxn modelId="{349A168F-18FD-E442-A2F0-962E42832A37}" type="presOf" srcId="{D8198358-4DFA-4BBA-A21A-4F00CA4E694B}" destId="{4B9847DF-2FFB-5A49-87EF-EDEFA3833C97}" srcOrd="0" destOrd="3" presId="urn:microsoft.com/office/officeart/2005/8/layout/hList1"/>
    <dgm:cxn modelId="{B31C4AD0-0BD6-6141-9DDE-5735E9F58FC6}" srcId="{BE11FB46-17F1-4354-AC72-F9CDFA5B7B77}" destId="{D0557CEE-2A2F-7E4C-917D-93298425537F}" srcOrd="1" destOrd="0" parTransId="{22DF9E22-861D-254D-9A57-1E47D22987E9}" sibTransId="{5AF05DC3-FF48-3A40-B2CD-E1170B02C9DB}"/>
    <dgm:cxn modelId="{0D1ADFCB-5708-47D1-A4EA-9894CCEBBBEF}" srcId="{09C142DE-8816-42FA-A2EA-13DBFECA1A16}" destId="{F257F772-1966-4F32-9477-FD71053F6202}" srcOrd="3" destOrd="0" parTransId="{496B5F9D-4816-4FB2-BD36-98D530F5E8B2}" sibTransId="{A92DD4C2-B3BC-482A-A971-F89806F5D091}"/>
    <dgm:cxn modelId="{C3E210D6-16D2-0845-8DB1-05DA05C7365C}" type="presOf" srcId="{B452FAA5-392F-4A75-BCDE-9D0D578F6E16}" destId="{4B9847DF-2FFB-5A49-87EF-EDEFA3833C97}" srcOrd="0" destOrd="5" presId="urn:microsoft.com/office/officeart/2005/8/layout/hList1"/>
    <dgm:cxn modelId="{C28D3506-0217-4B2C-A403-FBC718B81261}" srcId="{67BD213F-39CC-41B0-B1CC-595085AB1EB7}" destId="{BE11FB46-17F1-4354-AC72-F9CDFA5B7B77}" srcOrd="1" destOrd="0" parTransId="{2C744253-6DE8-4EB0-ACF2-58CD39E62065}" sibTransId="{01B26D1B-9FF3-477C-A69E-3238252348E8}"/>
    <dgm:cxn modelId="{BC2FC4AF-EF87-C848-891E-BDB4C26C4990}" type="presOf" srcId="{A01B7742-8F94-A545-93E3-6B27963A551A}" destId="{5C616D39-5C65-FA40-87BE-627FF97E0DAF}" srcOrd="0" destOrd="2" presId="urn:microsoft.com/office/officeart/2005/8/layout/hList1"/>
    <dgm:cxn modelId="{6B437FF9-1809-DB49-B91A-C6041B7550D0}" type="presOf" srcId="{BE11FB46-17F1-4354-AC72-F9CDFA5B7B77}" destId="{369B57C6-D7B0-D649-8B94-B12B647C27AF}" srcOrd="0" destOrd="0" presId="urn:microsoft.com/office/officeart/2005/8/layout/hList1"/>
    <dgm:cxn modelId="{655021B6-6230-460A-BCBF-DF763D72E22A}" srcId="{09C142DE-8816-42FA-A2EA-13DBFECA1A16}" destId="{318DD037-B7B9-481F-BCA5-8661D34179CD}" srcOrd="1" destOrd="0" parTransId="{C78E0BCA-998B-44A6-9C5D-35AE76E7A46A}" sibTransId="{564CE551-B0FE-4544-B17E-C7B52B18BBB2}"/>
    <dgm:cxn modelId="{EDB0A288-3ADE-CE45-9F1E-CA6552D298C3}" srcId="{1E8AE695-DD33-46E9-984A-A785778E3873}" destId="{CE464120-1624-334A-A771-5B086DA33F7F}" srcOrd="1" destOrd="0" parTransId="{73789EB8-058C-244E-9B54-A0628358C0CD}" sibTransId="{B8D016E1-6D83-B646-8E2F-2F65D4832C6C}"/>
    <dgm:cxn modelId="{17064F7F-FECD-4FA0-BE81-EF29F0D9E700}" srcId="{67BD213F-39CC-41B0-B1CC-595085AB1EB7}" destId="{1E8AE695-DD33-46E9-984A-A785778E3873}" srcOrd="0" destOrd="0" parTransId="{9602DE25-349D-401A-A2FE-8019642156FB}" sibTransId="{E813EFA4-A4E3-4380-A015-1871A375ADCE}"/>
    <dgm:cxn modelId="{10572659-D172-5647-A4B2-FAA3867A1908}" type="presOf" srcId="{F257F772-1966-4F32-9477-FD71053F6202}" destId="{93B00C1E-185D-0446-B045-0078B4BF0969}" srcOrd="0" destOrd="3" presId="urn:microsoft.com/office/officeart/2005/8/layout/hList1"/>
    <dgm:cxn modelId="{9EEC3998-8BDD-4145-957E-29074072E0FA}" type="presParOf" srcId="{64E3A864-F9C1-BF43-A65D-978F656DF050}" destId="{7D6F681A-4A89-5740-9138-073F4EDF14D0}" srcOrd="0" destOrd="0" presId="urn:microsoft.com/office/officeart/2005/8/layout/hList1"/>
    <dgm:cxn modelId="{D0E76FA6-CC74-4F45-A1B7-660F1714FE02}" type="presParOf" srcId="{7D6F681A-4A89-5740-9138-073F4EDF14D0}" destId="{F505C149-0EAB-064C-A68C-391EE242CEB7}" srcOrd="0" destOrd="0" presId="urn:microsoft.com/office/officeart/2005/8/layout/hList1"/>
    <dgm:cxn modelId="{47EEC5D9-969A-FA48-B407-1C2975263DF9}" type="presParOf" srcId="{7D6F681A-4A89-5740-9138-073F4EDF14D0}" destId="{4B9847DF-2FFB-5A49-87EF-EDEFA3833C97}" srcOrd="1" destOrd="0" presId="urn:microsoft.com/office/officeart/2005/8/layout/hList1"/>
    <dgm:cxn modelId="{7CCFDFFF-8486-3049-BBAC-1FA4934B5BFE}" type="presParOf" srcId="{64E3A864-F9C1-BF43-A65D-978F656DF050}" destId="{7A464517-EB7B-3248-88EE-0ED07F356F58}" srcOrd="1" destOrd="0" presId="urn:microsoft.com/office/officeart/2005/8/layout/hList1"/>
    <dgm:cxn modelId="{CA94034F-754B-2745-8106-426161EB1EEB}" type="presParOf" srcId="{64E3A864-F9C1-BF43-A65D-978F656DF050}" destId="{DFD11464-C1F1-7643-891F-F19B0EC66A7D}" srcOrd="2" destOrd="0" presId="urn:microsoft.com/office/officeart/2005/8/layout/hList1"/>
    <dgm:cxn modelId="{47589CE3-2767-684D-9F32-4AFBA5CDC2C5}" type="presParOf" srcId="{DFD11464-C1F1-7643-891F-F19B0EC66A7D}" destId="{369B57C6-D7B0-D649-8B94-B12B647C27AF}" srcOrd="0" destOrd="0" presId="urn:microsoft.com/office/officeart/2005/8/layout/hList1"/>
    <dgm:cxn modelId="{6D51705A-4BBF-8540-8DA2-3AC6D0DB63A7}" type="presParOf" srcId="{DFD11464-C1F1-7643-891F-F19B0EC66A7D}" destId="{5C616D39-5C65-FA40-87BE-627FF97E0DAF}" srcOrd="1" destOrd="0" presId="urn:microsoft.com/office/officeart/2005/8/layout/hList1"/>
    <dgm:cxn modelId="{CDD1400B-F26F-B84F-A914-68505CD0D593}" type="presParOf" srcId="{64E3A864-F9C1-BF43-A65D-978F656DF050}" destId="{300783CA-9C66-AA4A-A7D9-4D2AAD7F3FDC}" srcOrd="3" destOrd="0" presId="urn:microsoft.com/office/officeart/2005/8/layout/hList1"/>
    <dgm:cxn modelId="{6C5481C0-8926-A044-8AF6-BBD28B0F57A2}" type="presParOf" srcId="{64E3A864-F9C1-BF43-A65D-978F656DF050}" destId="{6A7D6CF4-CE17-064E-BB29-F29667883C61}" srcOrd="4" destOrd="0" presId="urn:microsoft.com/office/officeart/2005/8/layout/hList1"/>
    <dgm:cxn modelId="{D5695D1A-00D5-5C40-896D-046EF7C1467D}" type="presParOf" srcId="{6A7D6CF4-CE17-064E-BB29-F29667883C61}" destId="{6B167BA1-3E2D-6E46-821B-8352D8D199C7}" srcOrd="0" destOrd="0" presId="urn:microsoft.com/office/officeart/2005/8/layout/hList1"/>
    <dgm:cxn modelId="{C524D667-9972-A145-8414-CCF9A224241A}" type="presParOf" srcId="{6A7D6CF4-CE17-064E-BB29-F29667883C61}" destId="{93B00C1E-185D-0446-B045-0078B4BF096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D6F0E8-4D4C-4154-8441-24E6AB354053}"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065B2145-79F2-44E4-BD0B-5A7BF631D633}">
      <dgm:prSet/>
      <dgm:spPr/>
      <dgm:t>
        <a:bodyPr/>
        <a:lstStyle/>
        <a:p>
          <a:pPr>
            <a:defRPr b="1"/>
          </a:pPr>
          <a:r>
            <a:rPr lang="en-US" b="0" i="0" dirty="0"/>
            <a:t>Physicians who provide medications</a:t>
          </a:r>
          <a:endParaRPr lang="en-US" dirty="0"/>
        </a:p>
      </dgm:t>
    </dgm:pt>
    <dgm:pt modelId="{37240A10-CCDF-459C-8AB0-30F0B60C3635}" type="parTrans" cxnId="{18935B24-D506-4E80-A944-A8B5FE1DD30A}">
      <dgm:prSet/>
      <dgm:spPr/>
      <dgm:t>
        <a:bodyPr/>
        <a:lstStyle/>
        <a:p>
          <a:endParaRPr lang="en-US"/>
        </a:p>
      </dgm:t>
    </dgm:pt>
    <dgm:pt modelId="{EB362511-9721-4F99-BC11-E2C5EF9B10E3}" type="sibTrans" cxnId="{18935B24-D506-4E80-A944-A8B5FE1DD30A}">
      <dgm:prSet/>
      <dgm:spPr/>
      <dgm:t>
        <a:bodyPr/>
        <a:lstStyle/>
        <a:p>
          <a:endParaRPr lang="en-US"/>
        </a:p>
      </dgm:t>
    </dgm:pt>
    <dgm:pt modelId="{2A49096D-2774-41BE-B42B-20AD633467DB}">
      <dgm:prSet/>
      <dgm:spPr/>
      <dgm:t>
        <a:bodyPr/>
        <a:lstStyle/>
        <a:p>
          <a:pPr>
            <a:buFont typeface="Arial" panose="020B0604020202020204" pitchFamily="34" charset="0"/>
            <a:buChar char="•"/>
          </a:pPr>
          <a:r>
            <a:rPr lang="en-US" b="0" i="0" dirty="0"/>
            <a:t>Shift from fundamental values to heal and promote human wholeness. </a:t>
          </a:r>
          <a:endParaRPr lang="en-US" dirty="0"/>
        </a:p>
      </dgm:t>
    </dgm:pt>
    <dgm:pt modelId="{6B27E3F8-5AF8-4CB5-A234-52F23598B80A}" type="parTrans" cxnId="{BC53B4F1-F2C2-4955-9B87-6F7B4A6C9F16}">
      <dgm:prSet/>
      <dgm:spPr/>
      <dgm:t>
        <a:bodyPr/>
        <a:lstStyle/>
        <a:p>
          <a:endParaRPr lang="en-US"/>
        </a:p>
      </dgm:t>
    </dgm:pt>
    <dgm:pt modelId="{1CAC95C1-6DCB-429D-BC8A-60C56BD5475E}" type="sibTrans" cxnId="{BC53B4F1-F2C2-4955-9B87-6F7B4A6C9F16}">
      <dgm:prSet/>
      <dgm:spPr/>
      <dgm:t>
        <a:bodyPr/>
        <a:lstStyle/>
        <a:p>
          <a:endParaRPr lang="en-US"/>
        </a:p>
      </dgm:t>
    </dgm:pt>
    <dgm:pt modelId="{7B0EDD90-6157-438D-9A70-8F64120C3F79}">
      <dgm:prSet/>
      <dgm:spPr/>
      <dgm:t>
        <a:bodyPr/>
        <a:lstStyle/>
        <a:p>
          <a:pPr>
            <a:buFont typeface="Arial" panose="020B0604020202020204" pitchFamily="34" charset="0"/>
            <a:buChar char="•"/>
          </a:pPr>
          <a:r>
            <a:rPr lang="en-US" b="0" i="0" dirty="0"/>
            <a:t>Emotional and psychological effects </a:t>
          </a:r>
          <a:endParaRPr lang="en-US" dirty="0"/>
        </a:p>
      </dgm:t>
    </dgm:pt>
    <dgm:pt modelId="{7318774B-0C91-4CA0-9BE7-3B796F1884B6}" type="parTrans" cxnId="{B3A4B1DD-6B03-4352-B6CD-6AEBE0AECA13}">
      <dgm:prSet/>
      <dgm:spPr/>
      <dgm:t>
        <a:bodyPr/>
        <a:lstStyle/>
        <a:p>
          <a:endParaRPr lang="en-US"/>
        </a:p>
      </dgm:t>
    </dgm:pt>
    <dgm:pt modelId="{43AC58A4-A87F-46E5-9552-90DDACCBA8F5}" type="sibTrans" cxnId="{B3A4B1DD-6B03-4352-B6CD-6AEBE0AECA13}">
      <dgm:prSet/>
      <dgm:spPr/>
      <dgm:t>
        <a:bodyPr/>
        <a:lstStyle/>
        <a:p>
          <a:endParaRPr lang="en-US"/>
        </a:p>
      </dgm:t>
    </dgm:pt>
    <dgm:pt modelId="{0B7F72D9-6404-4176-B410-03EA2303DCD9}">
      <dgm:prSet/>
      <dgm:spPr/>
      <dgm:t>
        <a:bodyPr/>
        <a:lstStyle/>
        <a:p>
          <a:pPr>
            <a:buFont typeface="Arial" panose="020B0604020202020204" pitchFamily="34" charset="0"/>
            <a:buChar char="•"/>
          </a:pPr>
          <a:r>
            <a:rPr lang="en-US" b="0" i="0" dirty="0"/>
            <a:t>Shocked by the suddenness of the death</a:t>
          </a:r>
          <a:endParaRPr lang="en-US" dirty="0"/>
        </a:p>
      </dgm:t>
    </dgm:pt>
    <dgm:pt modelId="{B56136DF-F0AC-4CE1-8D31-9A584FAE960D}" type="parTrans" cxnId="{0BE118E2-ACEF-4A0F-BAAE-23502E9DE72B}">
      <dgm:prSet/>
      <dgm:spPr/>
      <dgm:t>
        <a:bodyPr/>
        <a:lstStyle/>
        <a:p>
          <a:endParaRPr lang="en-US"/>
        </a:p>
      </dgm:t>
    </dgm:pt>
    <dgm:pt modelId="{B06CF687-6DA9-494C-BBA1-96E664483F74}" type="sibTrans" cxnId="{0BE118E2-ACEF-4A0F-BAAE-23502E9DE72B}">
      <dgm:prSet/>
      <dgm:spPr/>
      <dgm:t>
        <a:bodyPr/>
        <a:lstStyle/>
        <a:p>
          <a:endParaRPr lang="en-US"/>
        </a:p>
      </dgm:t>
    </dgm:pt>
    <dgm:pt modelId="{7344C4C2-0BD4-4FB6-92C1-91A454EBF510}">
      <dgm:prSet/>
      <dgm:spPr/>
      <dgm:t>
        <a:bodyPr/>
        <a:lstStyle/>
        <a:p>
          <a:pPr>
            <a:defRPr b="1"/>
          </a:pPr>
          <a:r>
            <a:rPr lang="en-US" b="0" i="0"/>
            <a:t>Psychiatrists/Psychologists completing evaluations</a:t>
          </a:r>
          <a:endParaRPr lang="en-US"/>
        </a:p>
      </dgm:t>
    </dgm:pt>
    <dgm:pt modelId="{F561DAF1-7AF2-4C42-B9AC-7E6BE3DE3791}" type="parTrans" cxnId="{E1511A5D-E1CF-4A84-882A-BA9A56E54CBB}">
      <dgm:prSet/>
      <dgm:spPr/>
      <dgm:t>
        <a:bodyPr/>
        <a:lstStyle/>
        <a:p>
          <a:endParaRPr lang="en-US"/>
        </a:p>
      </dgm:t>
    </dgm:pt>
    <dgm:pt modelId="{48321208-1894-4067-984D-6DA71F007093}" type="sibTrans" cxnId="{E1511A5D-E1CF-4A84-882A-BA9A56E54CBB}">
      <dgm:prSet/>
      <dgm:spPr/>
      <dgm:t>
        <a:bodyPr/>
        <a:lstStyle/>
        <a:p>
          <a:endParaRPr lang="en-US"/>
        </a:p>
      </dgm:t>
    </dgm:pt>
    <dgm:pt modelId="{F797D86B-409C-4C18-9E77-DD8606ECAC31}">
      <dgm:prSet/>
      <dgm:spPr/>
      <dgm:t>
        <a:bodyPr/>
        <a:lstStyle/>
        <a:p>
          <a:pPr>
            <a:buFont typeface="Courier New" panose="02070309020205020404" pitchFamily="49" charset="0"/>
            <a:buChar char="o"/>
          </a:pPr>
          <a:r>
            <a:rPr lang="en-US" b="0" i="0" dirty="0"/>
            <a:t>More profound effect by those who </a:t>
          </a:r>
          <a:r>
            <a:rPr lang="en-US" b="0" i="0" u="sng" dirty="0"/>
            <a:t>disqualify</a:t>
          </a:r>
          <a:r>
            <a:rPr lang="en-US" b="0" i="0" dirty="0"/>
            <a:t> patients - causing pain/anger for pts and families, lack of closure</a:t>
          </a:r>
          <a:endParaRPr lang="en-US" dirty="0"/>
        </a:p>
      </dgm:t>
    </dgm:pt>
    <dgm:pt modelId="{715981CA-9BDA-45B8-88F8-3764857FAF43}" type="parTrans" cxnId="{3F852617-020E-4F25-8C72-FCD4B14EDCE6}">
      <dgm:prSet/>
      <dgm:spPr/>
      <dgm:t>
        <a:bodyPr/>
        <a:lstStyle/>
        <a:p>
          <a:endParaRPr lang="en-US"/>
        </a:p>
      </dgm:t>
    </dgm:pt>
    <dgm:pt modelId="{4C009A93-37B2-4E89-B87E-7E87BE9FC71E}" type="sibTrans" cxnId="{3F852617-020E-4F25-8C72-FCD4B14EDCE6}">
      <dgm:prSet/>
      <dgm:spPr/>
      <dgm:t>
        <a:bodyPr/>
        <a:lstStyle/>
        <a:p>
          <a:endParaRPr lang="en-US"/>
        </a:p>
      </dgm:t>
    </dgm:pt>
    <dgm:pt modelId="{90ADD99D-4E85-48F1-A561-721B0732BD5F}">
      <dgm:prSet/>
      <dgm:spPr/>
      <dgm:t>
        <a:bodyPr/>
        <a:lstStyle/>
        <a:p>
          <a:pPr>
            <a:buFont typeface="Courier New" panose="02070309020205020404" pitchFamily="49" charset="0"/>
            <a:buChar char="o"/>
          </a:pPr>
          <a:r>
            <a:rPr lang="en-US" b="0" i="0" dirty="0"/>
            <a:t>Individual Therapy- focus on end of life challenges, legacy work, finding meaning, creating a sense of closure, saying goodbye</a:t>
          </a:r>
          <a:endParaRPr lang="en-US" dirty="0"/>
        </a:p>
      </dgm:t>
    </dgm:pt>
    <dgm:pt modelId="{E6BAFE22-3EA2-4DDE-9986-7C3C2C72FA31}" type="parTrans" cxnId="{08C4AA1E-68F5-4CF3-AA2D-D4E3190F6D68}">
      <dgm:prSet/>
      <dgm:spPr/>
      <dgm:t>
        <a:bodyPr/>
        <a:lstStyle/>
        <a:p>
          <a:endParaRPr lang="en-US"/>
        </a:p>
      </dgm:t>
    </dgm:pt>
    <dgm:pt modelId="{A979FF38-9339-4F76-B9E1-FE5012907BAE}" type="sibTrans" cxnId="{08C4AA1E-68F5-4CF3-AA2D-D4E3190F6D68}">
      <dgm:prSet/>
      <dgm:spPr/>
      <dgm:t>
        <a:bodyPr/>
        <a:lstStyle/>
        <a:p>
          <a:endParaRPr lang="en-US"/>
        </a:p>
      </dgm:t>
    </dgm:pt>
    <dgm:pt modelId="{EE54770B-8456-4F17-82F4-1FA48A92DF67}">
      <dgm:prSet/>
      <dgm:spPr/>
      <dgm:t>
        <a:bodyPr/>
        <a:lstStyle/>
        <a:p>
          <a:pPr>
            <a:buFont typeface="Courier New" panose="02070309020205020404" pitchFamily="49" charset="0"/>
            <a:buChar char="o"/>
          </a:pPr>
          <a:r>
            <a:rPr lang="en-US" b="0" i="0" dirty="0"/>
            <a:t>Support Groups </a:t>
          </a:r>
          <a:endParaRPr lang="en-US" dirty="0"/>
        </a:p>
      </dgm:t>
    </dgm:pt>
    <dgm:pt modelId="{CFEFB47B-19B6-4381-ADC4-35A7F23D2F02}" type="parTrans" cxnId="{A1F7E9F8-F5A9-4495-8291-7A80774BE266}">
      <dgm:prSet/>
      <dgm:spPr/>
      <dgm:t>
        <a:bodyPr/>
        <a:lstStyle/>
        <a:p>
          <a:endParaRPr lang="en-US"/>
        </a:p>
      </dgm:t>
    </dgm:pt>
    <dgm:pt modelId="{C4B91066-71F0-4CA5-A162-25F39E07E000}" type="sibTrans" cxnId="{A1F7E9F8-F5A9-4495-8291-7A80774BE266}">
      <dgm:prSet/>
      <dgm:spPr/>
      <dgm:t>
        <a:bodyPr/>
        <a:lstStyle/>
        <a:p>
          <a:endParaRPr lang="en-US"/>
        </a:p>
      </dgm:t>
    </dgm:pt>
    <dgm:pt modelId="{213F8C7F-99EA-6340-9618-95C22F15C9B9}">
      <dgm:prSet/>
      <dgm:spPr/>
      <dgm:t>
        <a:bodyPr/>
        <a:lstStyle/>
        <a:p>
          <a:pPr>
            <a:buFont typeface="Arial" panose="020B0604020202020204" pitchFamily="34" charset="0"/>
            <a:buChar char="•"/>
          </a:pPr>
          <a:r>
            <a:rPr lang="en-US" b="0" i="0" dirty="0"/>
            <a:t>Caught up in the patient’s drive for assisted death</a:t>
          </a:r>
          <a:endParaRPr lang="en-US" dirty="0"/>
        </a:p>
      </dgm:t>
    </dgm:pt>
    <dgm:pt modelId="{C8F8F402-FDC4-DF4F-9E68-C443EDD0A04B}" type="parTrans" cxnId="{265A2642-3F8E-C240-A7F8-616A726D251A}">
      <dgm:prSet/>
      <dgm:spPr/>
      <dgm:t>
        <a:bodyPr/>
        <a:lstStyle/>
        <a:p>
          <a:endParaRPr lang="en-US"/>
        </a:p>
      </dgm:t>
    </dgm:pt>
    <dgm:pt modelId="{887DE090-0E6E-164E-8A01-AF85A4A01641}" type="sibTrans" cxnId="{265A2642-3F8E-C240-A7F8-616A726D251A}">
      <dgm:prSet/>
      <dgm:spPr/>
      <dgm:t>
        <a:bodyPr/>
        <a:lstStyle/>
        <a:p>
          <a:endParaRPr lang="en-US"/>
        </a:p>
      </dgm:t>
    </dgm:pt>
    <dgm:pt modelId="{C6736C61-5D33-3343-8A5E-C1A534510E01}">
      <dgm:prSet/>
      <dgm:spPr/>
      <dgm:t>
        <a:bodyPr/>
        <a:lstStyle/>
        <a:p>
          <a:pPr>
            <a:buFont typeface="Arial" panose="020B0604020202020204" pitchFamily="34" charset="0"/>
            <a:buChar char="•"/>
          </a:pPr>
          <a:r>
            <a:rPr lang="en-US" b="0" i="0" dirty="0"/>
            <a:t>Sense of powerlessness</a:t>
          </a:r>
          <a:endParaRPr lang="en-US" dirty="0"/>
        </a:p>
      </dgm:t>
    </dgm:pt>
    <dgm:pt modelId="{399A4DDA-151F-864A-83CD-EAD0A1E1C670}" type="parTrans" cxnId="{3E8CBB52-D42B-8747-B3DF-FFCE2C220975}">
      <dgm:prSet/>
      <dgm:spPr/>
      <dgm:t>
        <a:bodyPr/>
        <a:lstStyle/>
        <a:p>
          <a:endParaRPr lang="en-US"/>
        </a:p>
      </dgm:t>
    </dgm:pt>
    <dgm:pt modelId="{E13B35DC-461A-584D-B123-F33638E6AC5C}" type="sibTrans" cxnId="{3E8CBB52-D42B-8747-B3DF-FFCE2C220975}">
      <dgm:prSet/>
      <dgm:spPr/>
      <dgm:t>
        <a:bodyPr/>
        <a:lstStyle/>
        <a:p>
          <a:endParaRPr lang="en-US"/>
        </a:p>
      </dgm:t>
    </dgm:pt>
    <dgm:pt modelId="{E206282A-1E21-554E-9AA6-8742B3D2443F}">
      <dgm:prSet/>
      <dgm:spPr/>
      <dgm:t>
        <a:bodyPr/>
        <a:lstStyle/>
        <a:p>
          <a:pPr>
            <a:buFont typeface="Arial" panose="020B0604020202020204" pitchFamily="34" charset="0"/>
            <a:buChar char="•"/>
          </a:pPr>
          <a:r>
            <a:rPr lang="en-US" b="0" i="0" dirty="0"/>
            <a:t>Feeling isolated </a:t>
          </a:r>
          <a:endParaRPr lang="en-US" dirty="0"/>
        </a:p>
      </dgm:t>
    </dgm:pt>
    <dgm:pt modelId="{60488FD9-8ED3-DA4D-BAF0-5ADD1B35E019}" type="parTrans" cxnId="{634671E4-EB85-4E41-9BC1-65DB21003D95}">
      <dgm:prSet/>
      <dgm:spPr/>
      <dgm:t>
        <a:bodyPr/>
        <a:lstStyle/>
        <a:p>
          <a:endParaRPr lang="en-US"/>
        </a:p>
      </dgm:t>
    </dgm:pt>
    <dgm:pt modelId="{DAFA0370-AE30-544F-A215-146E0C29789E}" type="sibTrans" cxnId="{634671E4-EB85-4E41-9BC1-65DB21003D95}">
      <dgm:prSet/>
      <dgm:spPr/>
      <dgm:t>
        <a:bodyPr/>
        <a:lstStyle/>
        <a:p>
          <a:endParaRPr lang="en-US"/>
        </a:p>
      </dgm:t>
    </dgm:pt>
    <dgm:pt modelId="{C97C75F1-5D25-BD47-B963-F90DB85BAB7C}">
      <dgm:prSet/>
      <dgm:spPr/>
      <dgm:t>
        <a:bodyPr/>
        <a:lstStyle/>
        <a:p>
          <a:pPr>
            <a:buFont typeface="Courier New" panose="02070309020205020404" pitchFamily="49" charset="0"/>
            <a:buNone/>
          </a:pPr>
          <a:r>
            <a:rPr lang="en-US" b="0" i="0" u="sng" dirty="0"/>
            <a:t>Alternatives</a:t>
          </a:r>
          <a:r>
            <a:rPr lang="en-US" b="0" i="0" dirty="0"/>
            <a:t>: </a:t>
          </a:r>
          <a:endParaRPr lang="en-US" dirty="0"/>
        </a:p>
      </dgm:t>
    </dgm:pt>
    <dgm:pt modelId="{E6234D99-0638-E54C-A1DE-7E3E497206E6}" type="parTrans" cxnId="{F61D6FB2-5CF2-C04E-966E-DAE0354C5FEB}">
      <dgm:prSet/>
      <dgm:spPr/>
      <dgm:t>
        <a:bodyPr/>
        <a:lstStyle/>
        <a:p>
          <a:endParaRPr lang="en-US"/>
        </a:p>
      </dgm:t>
    </dgm:pt>
    <dgm:pt modelId="{1DC537DD-CC49-BD46-BD91-BBF6AE8AEA5C}" type="sibTrans" cxnId="{F61D6FB2-5CF2-C04E-966E-DAE0354C5FEB}">
      <dgm:prSet/>
      <dgm:spPr/>
      <dgm:t>
        <a:bodyPr/>
        <a:lstStyle/>
        <a:p>
          <a:endParaRPr lang="en-US"/>
        </a:p>
      </dgm:t>
    </dgm:pt>
    <dgm:pt modelId="{C9D11923-79CD-A245-BB79-09F33BC55E6F}">
      <dgm:prSet/>
      <dgm:spPr/>
      <dgm:t>
        <a:bodyPr/>
        <a:lstStyle/>
        <a:p>
          <a:pPr>
            <a:buFont typeface="Courier New" panose="02070309020205020404" pitchFamily="49" charset="0"/>
            <a:buNone/>
          </a:pPr>
          <a:endParaRPr lang="en-US" dirty="0"/>
        </a:p>
      </dgm:t>
    </dgm:pt>
    <dgm:pt modelId="{9B189061-2908-0946-A6A2-6185186AFB06}" type="parTrans" cxnId="{80876176-8B26-4447-8C44-4952DD4A7DBC}">
      <dgm:prSet/>
      <dgm:spPr/>
      <dgm:t>
        <a:bodyPr/>
        <a:lstStyle/>
        <a:p>
          <a:endParaRPr lang="en-US"/>
        </a:p>
      </dgm:t>
    </dgm:pt>
    <dgm:pt modelId="{0A64C310-E2E5-C148-8C91-7E6305EC7B83}" type="sibTrans" cxnId="{80876176-8B26-4447-8C44-4952DD4A7DBC}">
      <dgm:prSet/>
      <dgm:spPr/>
      <dgm:t>
        <a:bodyPr/>
        <a:lstStyle/>
        <a:p>
          <a:endParaRPr lang="en-US"/>
        </a:p>
      </dgm:t>
    </dgm:pt>
    <dgm:pt modelId="{3836CE87-3BD3-894D-A30D-296D9EE0252E}">
      <dgm:prSet/>
      <dgm:spPr/>
      <dgm:t>
        <a:bodyPr/>
        <a:lstStyle/>
        <a:p>
          <a:pPr>
            <a:buFont typeface="Arial" panose="020B0604020202020204" pitchFamily="34" charset="0"/>
            <a:buNone/>
          </a:pPr>
          <a:endParaRPr lang="en-US" dirty="0"/>
        </a:p>
      </dgm:t>
    </dgm:pt>
    <dgm:pt modelId="{30EFB606-11F3-0C4D-BB7F-9B5EE33378C8}" type="parTrans" cxnId="{680BC40B-157F-CA4E-8C04-E74FDC7F9F03}">
      <dgm:prSet/>
      <dgm:spPr/>
      <dgm:t>
        <a:bodyPr/>
        <a:lstStyle/>
        <a:p>
          <a:endParaRPr lang="en-US"/>
        </a:p>
      </dgm:t>
    </dgm:pt>
    <dgm:pt modelId="{A63780CD-91B4-3B42-9945-152A302190B3}" type="sibTrans" cxnId="{680BC40B-157F-CA4E-8C04-E74FDC7F9F03}">
      <dgm:prSet/>
      <dgm:spPr/>
      <dgm:t>
        <a:bodyPr/>
        <a:lstStyle/>
        <a:p>
          <a:endParaRPr lang="en-US"/>
        </a:p>
      </dgm:t>
    </dgm:pt>
    <dgm:pt modelId="{3BB9D7DA-C9CD-B846-AE11-C5DD253E323F}" type="pres">
      <dgm:prSet presAssocID="{FAD6F0E8-4D4C-4154-8441-24E6AB354053}" presName="Name0" presStyleCnt="0">
        <dgm:presLayoutVars>
          <dgm:dir/>
          <dgm:animLvl val="lvl"/>
          <dgm:resizeHandles val="exact"/>
        </dgm:presLayoutVars>
      </dgm:prSet>
      <dgm:spPr/>
      <dgm:t>
        <a:bodyPr/>
        <a:lstStyle/>
        <a:p>
          <a:endParaRPr lang="en-US"/>
        </a:p>
      </dgm:t>
    </dgm:pt>
    <dgm:pt modelId="{CD9177DA-E308-C949-AF1D-461D1174A6EA}" type="pres">
      <dgm:prSet presAssocID="{065B2145-79F2-44E4-BD0B-5A7BF631D633}" presName="composite" presStyleCnt="0"/>
      <dgm:spPr/>
    </dgm:pt>
    <dgm:pt modelId="{EBBED997-C01C-1341-96BA-7560EF4ED97B}" type="pres">
      <dgm:prSet presAssocID="{065B2145-79F2-44E4-BD0B-5A7BF631D633}" presName="parTx" presStyleLbl="node1" presStyleIdx="0" presStyleCnt="2">
        <dgm:presLayoutVars>
          <dgm:chMax val="0"/>
          <dgm:chPref val="0"/>
          <dgm:bulletEnabled val="1"/>
        </dgm:presLayoutVars>
      </dgm:prSet>
      <dgm:spPr/>
      <dgm:t>
        <a:bodyPr/>
        <a:lstStyle/>
        <a:p>
          <a:endParaRPr lang="en-US"/>
        </a:p>
      </dgm:t>
    </dgm:pt>
    <dgm:pt modelId="{3A0A461C-BED8-9E44-8566-191447D94BF9}" type="pres">
      <dgm:prSet presAssocID="{065B2145-79F2-44E4-BD0B-5A7BF631D633}" presName="desTx" presStyleLbl="revTx" presStyleIdx="0" presStyleCnt="2" custScaleX="110032">
        <dgm:presLayoutVars>
          <dgm:bulletEnabled val="1"/>
        </dgm:presLayoutVars>
      </dgm:prSet>
      <dgm:spPr/>
      <dgm:t>
        <a:bodyPr/>
        <a:lstStyle/>
        <a:p>
          <a:endParaRPr lang="en-US"/>
        </a:p>
      </dgm:t>
    </dgm:pt>
    <dgm:pt modelId="{4301DED0-C61B-6141-9C9D-723F7E69F3D4}" type="pres">
      <dgm:prSet presAssocID="{EB362511-9721-4F99-BC11-E2C5EF9B10E3}" presName="space" presStyleCnt="0"/>
      <dgm:spPr/>
    </dgm:pt>
    <dgm:pt modelId="{64AC7A88-20BE-124B-AD67-D60A47EA287C}" type="pres">
      <dgm:prSet presAssocID="{7344C4C2-0BD4-4FB6-92C1-91A454EBF510}" presName="composite" presStyleCnt="0"/>
      <dgm:spPr/>
    </dgm:pt>
    <dgm:pt modelId="{CA336516-88F3-3D4C-A494-1674689AA4A4}" type="pres">
      <dgm:prSet presAssocID="{7344C4C2-0BD4-4FB6-92C1-91A454EBF510}" presName="parTx" presStyleLbl="node1" presStyleIdx="1" presStyleCnt="2">
        <dgm:presLayoutVars>
          <dgm:chMax val="0"/>
          <dgm:chPref val="0"/>
          <dgm:bulletEnabled val="1"/>
        </dgm:presLayoutVars>
      </dgm:prSet>
      <dgm:spPr/>
      <dgm:t>
        <a:bodyPr/>
        <a:lstStyle/>
        <a:p>
          <a:endParaRPr lang="en-US"/>
        </a:p>
      </dgm:t>
    </dgm:pt>
    <dgm:pt modelId="{68295E0C-D1DA-FA4B-9FF8-E0BD74C8AF33}" type="pres">
      <dgm:prSet presAssocID="{7344C4C2-0BD4-4FB6-92C1-91A454EBF510}" presName="desTx" presStyleLbl="revTx" presStyleIdx="1" presStyleCnt="2" custScaleX="117493" custScaleY="100345" custLinFactNeighborX="3682" custLinFactNeighborY="4039">
        <dgm:presLayoutVars>
          <dgm:bulletEnabled val="1"/>
        </dgm:presLayoutVars>
      </dgm:prSet>
      <dgm:spPr/>
      <dgm:t>
        <a:bodyPr/>
        <a:lstStyle/>
        <a:p>
          <a:endParaRPr lang="en-US"/>
        </a:p>
      </dgm:t>
    </dgm:pt>
  </dgm:ptLst>
  <dgm:cxnLst>
    <dgm:cxn modelId="{3405D4C2-F971-2141-9B18-532DA64474D1}" type="presOf" srcId="{065B2145-79F2-44E4-BD0B-5A7BF631D633}" destId="{EBBED997-C01C-1341-96BA-7560EF4ED97B}" srcOrd="0" destOrd="0" presId="urn:microsoft.com/office/officeart/2005/8/layout/chevron1"/>
    <dgm:cxn modelId="{C033EFF6-2F59-DB49-91E6-40D6DF11B269}" type="presOf" srcId="{2A49096D-2774-41BE-B42B-20AD633467DB}" destId="{3A0A461C-BED8-9E44-8566-191447D94BF9}" srcOrd="0" destOrd="0" presId="urn:microsoft.com/office/officeart/2005/8/layout/chevron1"/>
    <dgm:cxn modelId="{A1F7E9F8-F5A9-4495-8291-7A80774BE266}" srcId="{7344C4C2-0BD4-4FB6-92C1-91A454EBF510}" destId="{EE54770B-8456-4F17-82F4-1FA48A92DF67}" srcOrd="4" destOrd="0" parTransId="{CFEFB47B-19B6-4381-ADC4-35A7F23D2F02}" sibTransId="{C4B91066-71F0-4CA5-A162-25F39E07E000}"/>
    <dgm:cxn modelId="{A6D70B59-4E84-8043-8283-DBC05160D470}" type="presOf" srcId="{7344C4C2-0BD4-4FB6-92C1-91A454EBF510}" destId="{CA336516-88F3-3D4C-A494-1674689AA4A4}" srcOrd="0" destOrd="0" presId="urn:microsoft.com/office/officeart/2005/8/layout/chevron1"/>
    <dgm:cxn modelId="{943B1829-84C8-9945-96DD-D477296D10FE}" type="presOf" srcId="{90ADD99D-4E85-48F1-A561-721B0732BD5F}" destId="{68295E0C-D1DA-FA4B-9FF8-E0BD74C8AF33}" srcOrd="0" destOrd="3" presId="urn:microsoft.com/office/officeart/2005/8/layout/chevron1"/>
    <dgm:cxn modelId="{F61D6FB2-5CF2-C04E-966E-DAE0354C5FEB}" srcId="{7344C4C2-0BD4-4FB6-92C1-91A454EBF510}" destId="{C97C75F1-5D25-BD47-B963-F90DB85BAB7C}" srcOrd="2" destOrd="0" parTransId="{E6234D99-0638-E54C-A1DE-7E3E497206E6}" sibTransId="{1DC537DD-CC49-BD46-BD91-BBF6AE8AEA5C}"/>
    <dgm:cxn modelId="{08C4AA1E-68F5-4CF3-AA2D-D4E3190F6D68}" srcId="{7344C4C2-0BD4-4FB6-92C1-91A454EBF510}" destId="{90ADD99D-4E85-48F1-A561-721B0732BD5F}" srcOrd="3" destOrd="0" parTransId="{E6BAFE22-3EA2-4DDE-9986-7C3C2C72FA31}" sibTransId="{A979FF38-9339-4F76-B9E1-FE5012907BAE}"/>
    <dgm:cxn modelId="{C07800C6-01BE-CB44-8AC9-52D7CF5062DD}" type="presOf" srcId="{C97C75F1-5D25-BD47-B963-F90DB85BAB7C}" destId="{68295E0C-D1DA-FA4B-9FF8-E0BD74C8AF33}" srcOrd="0" destOrd="2" presId="urn:microsoft.com/office/officeart/2005/8/layout/chevron1"/>
    <dgm:cxn modelId="{680BC40B-157F-CA4E-8C04-E74FDC7F9F03}" srcId="{065B2145-79F2-44E4-BD0B-5A7BF631D633}" destId="{3836CE87-3BD3-894D-A30D-296D9EE0252E}" srcOrd="1" destOrd="0" parTransId="{30EFB606-11F3-0C4D-BB7F-9B5EE33378C8}" sibTransId="{A63780CD-91B4-3B42-9945-152A302190B3}"/>
    <dgm:cxn modelId="{E1511A5D-E1CF-4A84-882A-BA9A56E54CBB}" srcId="{FAD6F0E8-4D4C-4154-8441-24E6AB354053}" destId="{7344C4C2-0BD4-4FB6-92C1-91A454EBF510}" srcOrd="1" destOrd="0" parTransId="{F561DAF1-7AF2-4C42-B9AC-7E6BE3DE3791}" sibTransId="{48321208-1894-4067-984D-6DA71F007093}"/>
    <dgm:cxn modelId="{634671E4-EB85-4E41-9BC1-65DB21003D95}" srcId="{065B2145-79F2-44E4-BD0B-5A7BF631D633}" destId="{E206282A-1E21-554E-9AA6-8742B3D2443F}" srcOrd="6" destOrd="0" parTransId="{60488FD9-8ED3-DA4D-BAF0-5ADD1B35E019}" sibTransId="{DAFA0370-AE30-544F-A215-146E0C29789E}"/>
    <dgm:cxn modelId="{6D0082C5-B96C-F54D-981E-44587A0D918F}" type="presOf" srcId="{FAD6F0E8-4D4C-4154-8441-24E6AB354053}" destId="{3BB9D7DA-C9CD-B846-AE11-C5DD253E323F}" srcOrd="0" destOrd="0" presId="urn:microsoft.com/office/officeart/2005/8/layout/chevron1"/>
    <dgm:cxn modelId="{9EC537CE-E23F-6F4C-ADA4-DE794D870A35}" type="presOf" srcId="{E206282A-1E21-554E-9AA6-8742B3D2443F}" destId="{3A0A461C-BED8-9E44-8566-191447D94BF9}" srcOrd="0" destOrd="6" presId="urn:microsoft.com/office/officeart/2005/8/layout/chevron1"/>
    <dgm:cxn modelId="{F2C531AD-16E0-5644-AFB7-151BEC277A1C}" type="presOf" srcId="{0B7F72D9-6404-4176-B410-03EA2303DCD9}" destId="{3A0A461C-BED8-9E44-8566-191447D94BF9}" srcOrd="0" destOrd="3" presId="urn:microsoft.com/office/officeart/2005/8/layout/chevron1"/>
    <dgm:cxn modelId="{7AF46BC6-4A02-C740-BADB-9D5A7FAD3A62}" type="presOf" srcId="{F797D86B-409C-4C18-9E77-DD8606ECAC31}" destId="{68295E0C-D1DA-FA4B-9FF8-E0BD74C8AF33}" srcOrd="0" destOrd="0" presId="urn:microsoft.com/office/officeart/2005/8/layout/chevron1"/>
    <dgm:cxn modelId="{80876176-8B26-4447-8C44-4952DD4A7DBC}" srcId="{7344C4C2-0BD4-4FB6-92C1-91A454EBF510}" destId="{C9D11923-79CD-A245-BB79-09F33BC55E6F}" srcOrd="1" destOrd="0" parTransId="{9B189061-2908-0946-A6A2-6185186AFB06}" sibTransId="{0A64C310-E2E5-C148-8C91-7E6305EC7B83}"/>
    <dgm:cxn modelId="{1CDE5D07-9B3D-594F-894B-B368605C5AF6}" type="presOf" srcId="{7B0EDD90-6157-438D-9A70-8F64120C3F79}" destId="{3A0A461C-BED8-9E44-8566-191447D94BF9}" srcOrd="0" destOrd="2" presId="urn:microsoft.com/office/officeart/2005/8/layout/chevron1"/>
    <dgm:cxn modelId="{005395A0-FD90-6B4A-AC9C-37F9753B60AF}" type="presOf" srcId="{C6736C61-5D33-3343-8A5E-C1A534510E01}" destId="{3A0A461C-BED8-9E44-8566-191447D94BF9}" srcOrd="0" destOrd="5" presId="urn:microsoft.com/office/officeart/2005/8/layout/chevron1"/>
    <dgm:cxn modelId="{EF88F76D-FCF0-4F45-867A-30C18B146261}" type="presOf" srcId="{3836CE87-3BD3-894D-A30D-296D9EE0252E}" destId="{3A0A461C-BED8-9E44-8566-191447D94BF9}" srcOrd="0" destOrd="1" presId="urn:microsoft.com/office/officeart/2005/8/layout/chevron1"/>
    <dgm:cxn modelId="{9E697A3C-D74E-8E46-B358-09707E67D297}" type="presOf" srcId="{213F8C7F-99EA-6340-9618-95C22F15C9B9}" destId="{3A0A461C-BED8-9E44-8566-191447D94BF9}" srcOrd="0" destOrd="4" presId="urn:microsoft.com/office/officeart/2005/8/layout/chevron1"/>
    <dgm:cxn modelId="{265A2642-3F8E-C240-A7F8-616A726D251A}" srcId="{065B2145-79F2-44E4-BD0B-5A7BF631D633}" destId="{213F8C7F-99EA-6340-9618-95C22F15C9B9}" srcOrd="4" destOrd="0" parTransId="{C8F8F402-FDC4-DF4F-9E68-C443EDD0A04B}" sibTransId="{887DE090-0E6E-164E-8A01-AF85A4A01641}"/>
    <dgm:cxn modelId="{B3A4B1DD-6B03-4352-B6CD-6AEBE0AECA13}" srcId="{065B2145-79F2-44E4-BD0B-5A7BF631D633}" destId="{7B0EDD90-6157-438D-9A70-8F64120C3F79}" srcOrd="2" destOrd="0" parTransId="{7318774B-0C91-4CA0-9BE7-3B796F1884B6}" sibTransId="{43AC58A4-A87F-46E5-9552-90DDACCBA8F5}"/>
    <dgm:cxn modelId="{3F852617-020E-4F25-8C72-FCD4B14EDCE6}" srcId="{7344C4C2-0BD4-4FB6-92C1-91A454EBF510}" destId="{F797D86B-409C-4C18-9E77-DD8606ECAC31}" srcOrd="0" destOrd="0" parTransId="{715981CA-9BDA-45B8-88F8-3764857FAF43}" sibTransId="{4C009A93-37B2-4E89-B87E-7E87BE9FC71E}"/>
    <dgm:cxn modelId="{0BE118E2-ACEF-4A0F-BAAE-23502E9DE72B}" srcId="{065B2145-79F2-44E4-BD0B-5A7BF631D633}" destId="{0B7F72D9-6404-4176-B410-03EA2303DCD9}" srcOrd="3" destOrd="0" parTransId="{B56136DF-F0AC-4CE1-8D31-9A584FAE960D}" sibTransId="{B06CF687-6DA9-494C-BBA1-96E664483F74}"/>
    <dgm:cxn modelId="{18935B24-D506-4E80-A944-A8B5FE1DD30A}" srcId="{FAD6F0E8-4D4C-4154-8441-24E6AB354053}" destId="{065B2145-79F2-44E4-BD0B-5A7BF631D633}" srcOrd="0" destOrd="0" parTransId="{37240A10-CCDF-459C-8AB0-30F0B60C3635}" sibTransId="{EB362511-9721-4F99-BC11-E2C5EF9B10E3}"/>
    <dgm:cxn modelId="{5962760B-75EA-5E4F-BD96-C3E67F32272D}" type="presOf" srcId="{C9D11923-79CD-A245-BB79-09F33BC55E6F}" destId="{68295E0C-D1DA-FA4B-9FF8-E0BD74C8AF33}" srcOrd="0" destOrd="1" presId="urn:microsoft.com/office/officeart/2005/8/layout/chevron1"/>
    <dgm:cxn modelId="{00A7BCEE-884C-F24A-8046-4CB2F5A86FE3}" type="presOf" srcId="{EE54770B-8456-4F17-82F4-1FA48A92DF67}" destId="{68295E0C-D1DA-FA4B-9FF8-E0BD74C8AF33}" srcOrd="0" destOrd="4" presId="urn:microsoft.com/office/officeart/2005/8/layout/chevron1"/>
    <dgm:cxn modelId="{BC53B4F1-F2C2-4955-9B87-6F7B4A6C9F16}" srcId="{065B2145-79F2-44E4-BD0B-5A7BF631D633}" destId="{2A49096D-2774-41BE-B42B-20AD633467DB}" srcOrd="0" destOrd="0" parTransId="{6B27E3F8-5AF8-4CB5-A234-52F23598B80A}" sibTransId="{1CAC95C1-6DCB-429D-BC8A-60C56BD5475E}"/>
    <dgm:cxn modelId="{3E8CBB52-D42B-8747-B3DF-FFCE2C220975}" srcId="{065B2145-79F2-44E4-BD0B-5A7BF631D633}" destId="{C6736C61-5D33-3343-8A5E-C1A534510E01}" srcOrd="5" destOrd="0" parTransId="{399A4DDA-151F-864A-83CD-EAD0A1E1C670}" sibTransId="{E13B35DC-461A-584D-B123-F33638E6AC5C}"/>
    <dgm:cxn modelId="{FD996444-0620-584F-9873-6FB40EDE2C7F}" type="presParOf" srcId="{3BB9D7DA-C9CD-B846-AE11-C5DD253E323F}" destId="{CD9177DA-E308-C949-AF1D-461D1174A6EA}" srcOrd="0" destOrd="0" presId="urn:microsoft.com/office/officeart/2005/8/layout/chevron1"/>
    <dgm:cxn modelId="{24170C10-92A4-C342-9F50-FFD78558B854}" type="presParOf" srcId="{CD9177DA-E308-C949-AF1D-461D1174A6EA}" destId="{EBBED997-C01C-1341-96BA-7560EF4ED97B}" srcOrd="0" destOrd="0" presId="urn:microsoft.com/office/officeart/2005/8/layout/chevron1"/>
    <dgm:cxn modelId="{2B8C3731-E9CD-7048-8532-A05ED735FFC7}" type="presParOf" srcId="{CD9177DA-E308-C949-AF1D-461D1174A6EA}" destId="{3A0A461C-BED8-9E44-8566-191447D94BF9}" srcOrd="1" destOrd="0" presId="urn:microsoft.com/office/officeart/2005/8/layout/chevron1"/>
    <dgm:cxn modelId="{AF0318CA-F329-DF42-BF40-CE08DB5F9115}" type="presParOf" srcId="{3BB9D7DA-C9CD-B846-AE11-C5DD253E323F}" destId="{4301DED0-C61B-6141-9C9D-723F7E69F3D4}" srcOrd="1" destOrd="0" presId="urn:microsoft.com/office/officeart/2005/8/layout/chevron1"/>
    <dgm:cxn modelId="{4FA41175-4601-8048-A105-D88D764EE9C8}" type="presParOf" srcId="{3BB9D7DA-C9CD-B846-AE11-C5DD253E323F}" destId="{64AC7A88-20BE-124B-AD67-D60A47EA287C}" srcOrd="2" destOrd="0" presId="urn:microsoft.com/office/officeart/2005/8/layout/chevron1"/>
    <dgm:cxn modelId="{75B89539-259E-9145-8862-98DF9C15C99C}" type="presParOf" srcId="{64AC7A88-20BE-124B-AD67-D60A47EA287C}" destId="{CA336516-88F3-3D4C-A494-1674689AA4A4}" srcOrd="0" destOrd="0" presId="urn:microsoft.com/office/officeart/2005/8/layout/chevron1"/>
    <dgm:cxn modelId="{8FEE5619-18DB-9E45-96E2-E60DD8823552}" type="presParOf" srcId="{64AC7A88-20BE-124B-AD67-D60A47EA287C}" destId="{68295E0C-D1DA-FA4B-9FF8-E0BD74C8AF33}"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05C149-0EAB-064C-A68C-391EE242CEB7}">
      <dsp:nvSpPr>
        <dsp:cNvPr id="0" name=""/>
        <dsp:cNvSpPr/>
      </dsp:nvSpPr>
      <dsp:spPr>
        <a:xfrm>
          <a:off x="3084" y="14369"/>
          <a:ext cx="3007573" cy="753741"/>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a:t>Oregon 1998 -2018 </a:t>
          </a:r>
        </a:p>
        <a:p>
          <a:pPr lvl="0" algn="ctr" defTabSz="800100">
            <a:lnSpc>
              <a:spcPct val="90000"/>
            </a:lnSpc>
            <a:spcBef>
              <a:spcPct val="0"/>
            </a:spcBef>
            <a:spcAft>
              <a:spcPct val="35000"/>
            </a:spcAft>
          </a:pPr>
          <a:r>
            <a:rPr lang="en-US" sz="1800" kern="1200" dirty="0"/>
            <a:t> </a:t>
          </a:r>
        </a:p>
      </dsp:txBody>
      <dsp:txXfrm>
        <a:off x="3084" y="14369"/>
        <a:ext cx="3007573" cy="753741"/>
      </dsp:txXfrm>
    </dsp:sp>
    <dsp:sp modelId="{4B9847DF-2FFB-5A49-87EF-EDEFA3833C97}">
      <dsp:nvSpPr>
        <dsp:cNvPr id="0" name=""/>
        <dsp:cNvSpPr/>
      </dsp:nvSpPr>
      <dsp:spPr>
        <a:xfrm>
          <a:off x="3084" y="768110"/>
          <a:ext cx="3007573" cy="3199297"/>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2,216 scripts, used by only 1,459 (65.8%) </a:t>
          </a:r>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en-US" sz="1800" kern="1200" dirty="0"/>
            <a:t>Over 65 years (79.2%), median age of 74</a:t>
          </a:r>
        </a:p>
        <a:p>
          <a:pPr marL="171450" lvl="1" indent="-171450" algn="l" defTabSz="800100">
            <a:lnSpc>
              <a:spcPct val="90000"/>
            </a:lnSpc>
            <a:spcBef>
              <a:spcPct val="0"/>
            </a:spcBef>
            <a:spcAft>
              <a:spcPct val="15000"/>
            </a:spcAft>
            <a:buChar char="••"/>
          </a:pPr>
          <a:r>
            <a:rPr lang="en-US" sz="1800" kern="1200" dirty="0"/>
            <a:t>Cancer (62.5 %)</a:t>
          </a:r>
        </a:p>
        <a:p>
          <a:pPr marL="171450" lvl="1" indent="-171450" algn="l" defTabSz="800100">
            <a:lnSpc>
              <a:spcPct val="90000"/>
            </a:lnSpc>
            <a:spcBef>
              <a:spcPct val="0"/>
            </a:spcBef>
            <a:spcAft>
              <a:spcPct val="15000"/>
            </a:spcAft>
            <a:buChar char="••"/>
          </a:pPr>
          <a:r>
            <a:rPr lang="en-US" sz="1800" kern="1200" dirty="0"/>
            <a:t>On hospice at the time of death (90.5 %)</a:t>
          </a:r>
        </a:p>
        <a:p>
          <a:pPr marL="171450" lvl="1" indent="-171450" algn="l" defTabSz="800100">
            <a:lnSpc>
              <a:spcPct val="90000"/>
            </a:lnSpc>
            <a:spcBef>
              <a:spcPct val="0"/>
            </a:spcBef>
            <a:spcAft>
              <a:spcPct val="15000"/>
            </a:spcAft>
            <a:buChar char="••"/>
          </a:pPr>
          <a:r>
            <a:rPr lang="en-US" sz="1800" kern="1200" dirty="0"/>
            <a:t>Died at home (88.6 %)</a:t>
          </a:r>
        </a:p>
      </dsp:txBody>
      <dsp:txXfrm>
        <a:off x="3084" y="768110"/>
        <a:ext cx="3007573" cy="3199297"/>
      </dsp:txXfrm>
    </dsp:sp>
    <dsp:sp modelId="{369B57C6-D7B0-D649-8B94-B12B647C27AF}">
      <dsp:nvSpPr>
        <dsp:cNvPr id="0" name=""/>
        <dsp:cNvSpPr/>
      </dsp:nvSpPr>
      <dsp:spPr>
        <a:xfrm>
          <a:off x="3431717" y="14369"/>
          <a:ext cx="3007573" cy="753741"/>
        </a:xfrm>
        <a:prstGeom prst="rec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a:t>Who sees the Psychologist?</a:t>
          </a:r>
        </a:p>
      </dsp:txBody>
      <dsp:txXfrm>
        <a:off x="3431717" y="14369"/>
        <a:ext cx="3007573" cy="753741"/>
      </dsp:txXfrm>
    </dsp:sp>
    <dsp:sp modelId="{5C616D39-5C65-FA40-87BE-627FF97E0DAF}">
      <dsp:nvSpPr>
        <dsp:cNvPr id="0" name=""/>
        <dsp:cNvSpPr/>
      </dsp:nvSpPr>
      <dsp:spPr>
        <a:xfrm>
          <a:off x="3427988" y="782480"/>
          <a:ext cx="3007573" cy="3199297"/>
        </a:xfrm>
        <a:prstGeom prst="rect">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 0-5% overall</a:t>
          </a:r>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t> 2007 &amp; 2009 = 0% </a:t>
          </a:r>
        </a:p>
        <a:p>
          <a:pPr marL="228600" lvl="1" indent="-228600" algn="l" defTabSz="889000">
            <a:lnSpc>
              <a:spcPct val="90000"/>
            </a:lnSpc>
            <a:spcBef>
              <a:spcPct val="0"/>
            </a:spcBef>
            <a:spcAft>
              <a:spcPct val="15000"/>
            </a:spcAft>
            <a:buChar char="••"/>
          </a:pPr>
          <a:r>
            <a:rPr lang="en-US" sz="2000" kern="1200" dirty="0"/>
            <a:t> 2014 = 2.9%</a:t>
          </a:r>
        </a:p>
        <a:p>
          <a:pPr marL="228600" lvl="1" indent="-228600" algn="l" defTabSz="889000">
            <a:lnSpc>
              <a:spcPct val="90000"/>
            </a:lnSpc>
            <a:spcBef>
              <a:spcPct val="0"/>
            </a:spcBef>
            <a:spcAft>
              <a:spcPct val="15000"/>
            </a:spcAft>
            <a:buChar char="••"/>
          </a:pPr>
          <a:r>
            <a:rPr lang="en-US" sz="2000" kern="1200" dirty="0"/>
            <a:t> 2017  = 2%</a:t>
          </a:r>
        </a:p>
      </dsp:txBody>
      <dsp:txXfrm>
        <a:off x="3427988" y="782480"/>
        <a:ext cx="3007573" cy="3199297"/>
      </dsp:txXfrm>
    </dsp:sp>
    <dsp:sp modelId="{6B167BA1-3E2D-6E46-821B-8352D8D199C7}">
      <dsp:nvSpPr>
        <dsp:cNvPr id="0" name=""/>
        <dsp:cNvSpPr/>
      </dsp:nvSpPr>
      <dsp:spPr>
        <a:xfrm>
          <a:off x="6860351" y="14369"/>
          <a:ext cx="3007573" cy="753741"/>
        </a:xfrm>
        <a:prstGeom prst="rect">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a:t>WHY MAID? </a:t>
          </a:r>
        </a:p>
      </dsp:txBody>
      <dsp:txXfrm>
        <a:off x="6860351" y="14369"/>
        <a:ext cx="3007573" cy="753741"/>
      </dsp:txXfrm>
    </dsp:sp>
    <dsp:sp modelId="{93B00C1E-185D-0446-B045-0078B4BF0969}">
      <dsp:nvSpPr>
        <dsp:cNvPr id="0" name=""/>
        <dsp:cNvSpPr/>
      </dsp:nvSpPr>
      <dsp:spPr>
        <a:xfrm>
          <a:off x="6860351" y="768110"/>
          <a:ext cx="3007573" cy="3199297"/>
        </a:xfrm>
        <a:prstGeom prst="rect">
          <a:avLst/>
        </a:prstGeom>
        <a:solidFill>
          <a:schemeClr val="accent4">
            <a:tint val="40000"/>
            <a:alpha val="90000"/>
            <a:hueOff val="0"/>
            <a:satOff val="0"/>
            <a:lumOff val="0"/>
            <a:alphaOff val="0"/>
          </a:schemeClr>
        </a:solidFill>
        <a:ln w="9525"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Greater sense of control in ending one’s life (autonomy)</a:t>
          </a:r>
        </a:p>
        <a:p>
          <a:pPr marL="171450" lvl="1" indent="-171450" algn="l" defTabSz="800100">
            <a:lnSpc>
              <a:spcPct val="90000"/>
            </a:lnSpc>
            <a:spcBef>
              <a:spcPct val="0"/>
            </a:spcBef>
            <a:spcAft>
              <a:spcPct val="15000"/>
            </a:spcAft>
            <a:buChar char="••"/>
          </a:pPr>
          <a:r>
            <a:rPr lang="en-US" sz="1800" kern="1200" dirty="0"/>
            <a:t>Decreased ability to engage in pleasurable activities </a:t>
          </a:r>
        </a:p>
        <a:p>
          <a:pPr marL="171450" lvl="1" indent="-171450" algn="l" defTabSz="800100">
            <a:lnSpc>
              <a:spcPct val="90000"/>
            </a:lnSpc>
            <a:spcBef>
              <a:spcPct val="0"/>
            </a:spcBef>
            <a:spcAft>
              <a:spcPct val="15000"/>
            </a:spcAft>
            <a:buChar char="••"/>
          </a:pPr>
          <a:r>
            <a:rPr lang="en-US" sz="1800" kern="1200" dirty="0"/>
            <a:t>Concern of diminished cognitive abilities (loss of dignity)</a:t>
          </a:r>
        </a:p>
        <a:p>
          <a:pPr marL="171450" lvl="1" indent="-171450" algn="l" defTabSz="800100">
            <a:lnSpc>
              <a:spcPct val="90000"/>
            </a:lnSpc>
            <a:spcBef>
              <a:spcPct val="0"/>
            </a:spcBef>
            <a:spcAft>
              <a:spcPct val="15000"/>
            </a:spcAft>
            <a:buChar char="••"/>
          </a:pPr>
          <a:r>
            <a:rPr lang="en-US" sz="1800" i="1" kern="1200" dirty="0"/>
            <a:t>Avoidance of pain (literature is divided)</a:t>
          </a:r>
          <a:endParaRPr lang="en-US" sz="1800" kern="1200" dirty="0"/>
        </a:p>
      </dsp:txBody>
      <dsp:txXfrm>
        <a:off x="6860351" y="768110"/>
        <a:ext cx="3007573" cy="31992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ED997-C01C-1341-96BA-7560EF4ED97B}">
      <dsp:nvSpPr>
        <dsp:cNvPr id="0" name=""/>
        <dsp:cNvSpPr/>
      </dsp:nvSpPr>
      <dsp:spPr>
        <a:xfrm>
          <a:off x="217004" y="212453"/>
          <a:ext cx="5325801" cy="864000"/>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defRPr b="1"/>
          </a:pPr>
          <a:r>
            <a:rPr lang="en-US" sz="1600" b="0" i="0" kern="1200" dirty="0"/>
            <a:t>Physicians who provide medications</a:t>
          </a:r>
          <a:endParaRPr lang="en-US" sz="1600" kern="1200" dirty="0"/>
        </a:p>
      </dsp:txBody>
      <dsp:txXfrm>
        <a:off x="649004" y="212453"/>
        <a:ext cx="4461801" cy="864000"/>
      </dsp:txXfrm>
    </dsp:sp>
    <dsp:sp modelId="{3A0A461C-BED8-9E44-8566-191447D94BF9}">
      <dsp:nvSpPr>
        <dsp:cNvPr id="0" name=""/>
        <dsp:cNvSpPr/>
      </dsp:nvSpPr>
      <dsp:spPr>
        <a:xfrm>
          <a:off x="3290" y="1184453"/>
          <a:ext cx="4688068" cy="2608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n-US" sz="1600" b="0" i="0" kern="1200" dirty="0"/>
            <a:t>Shift from fundamental values to heal and promote human wholeness. </a:t>
          </a:r>
          <a:endParaRPr lang="en-US" sz="1600" kern="1200" dirty="0"/>
        </a:p>
        <a:p>
          <a:pPr marL="171450" lvl="1" indent="-171450" algn="l" defTabSz="711200">
            <a:lnSpc>
              <a:spcPct val="90000"/>
            </a:lnSpc>
            <a:spcBef>
              <a:spcPct val="0"/>
            </a:spcBef>
            <a:spcAft>
              <a:spcPct val="15000"/>
            </a:spcAft>
            <a:buFont typeface="Arial" panose="020B0604020202020204" pitchFamily="34" charset="0"/>
            <a:buChar char="••"/>
          </a:pPr>
          <a:endParaRPr lang="en-US" sz="1600" kern="1200" dirty="0"/>
        </a:p>
        <a:p>
          <a:pPr marL="171450" lvl="1" indent="-171450" algn="l" defTabSz="711200">
            <a:lnSpc>
              <a:spcPct val="90000"/>
            </a:lnSpc>
            <a:spcBef>
              <a:spcPct val="0"/>
            </a:spcBef>
            <a:spcAft>
              <a:spcPct val="15000"/>
            </a:spcAft>
            <a:buFont typeface="Arial" panose="020B0604020202020204" pitchFamily="34" charset="0"/>
            <a:buChar char="••"/>
          </a:pPr>
          <a:r>
            <a:rPr lang="en-US" sz="1600" b="0" i="0" kern="1200" dirty="0"/>
            <a:t>Emotional and psychological effects </a:t>
          </a:r>
          <a:endParaRPr lang="en-US" sz="1600" kern="1200" dirty="0"/>
        </a:p>
        <a:p>
          <a:pPr marL="171450" lvl="1" indent="-171450" algn="l" defTabSz="711200">
            <a:lnSpc>
              <a:spcPct val="90000"/>
            </a:lnSpc>
            <a:spcBef>
              <a:spcPct val="0"/>
            </a:spcBef>
            <a:spcAft>
              <a:spcPct val="15000"/>
            </a:spcAft>
            <a:buFont typeface="Arial" panose="020B0604020202020204" pitchFamily="34" charset="0"/>
            <a:buChar char="••"/>
          </a:pPr>
          <a:r>
            <a:rPr lang="en-US" sz="1600" b="0" i="0" kern="1200" dirty="0"/>
            <a:t>Shocked by the suddenness of the death</a:t>
          </a:r>
          <a:endParaRPr lang="en-US" sz="1600" kern="1200" dirty="0"/>
        </a:p>
        <a:p>
          <a:pPr marL="171450" lvl="1" indent="-171450" algn="l" defTabSz="711200">
            <a:lnSpc>
              <a:spcPct val="90000"/>
            </a:lnSpc>
            <a:spcBef>
              <a:spcPct val="0"/>
            </a:spcBef>
            <a:spcAft>
              <a:spcPct val="15000"/>
            </a:spcAft>
            <a:buFont typeface="Arial" panose="020B0604020202020204" pitchFamily="34" charset="0"/>
            <a:buChar char="••"/>
          </a:pPr>
          <a:r>
            <a:rPr lang="en-US" sz="1600" b="0" i="0" kern="1200" dirty="0"/>
            <a:t>Caught up in the patient’s drive for assisted death</a:t>
          </a:r>
          <a:endParaRPr lang="en-US" sz="1600" kern="1200" dirty="0"/>
        </a:p>
        <a:p>
          <a:pPr marL="171450" lvl="1" indent="-171450" algn="l" defTabSz="711200">
            <a:lnSpc>
              <a:spcPct val="90000"/>
            </a:lnSpc>
            <a:spcBef>
              <a:spcPct val="0"/>
            </a:spcBef>
            <a:spcAft>
              <a:spcPct val="15000"/>
            </a:spcAft>
            <a:buFont typeface="Arial" panose="020B0604020202020204" pitchFamily="34" charset="0"/>
            <a:buChar char="••"/>
          </a:pPr>
          <a:r>
            <a:rPr lang="en-US" sz="1600" b="0" i="0" kern="1200" dirty="0"/>
            <a:t>Sense of powerlessness</a:t>
          </a:r>
          <a:endParaRPr lang="en-US" sz="1600" kern="1200" dirty="0"/>
        </a:p>
        <a:p>
          <a:pPr marL="171450" lvl="1" indent="-171450" algn="l" defTabSz="711200">
            <a:lnSpc>
              <a:spcPct val="90000"/>
            </a:lnSpc>
            <a:spcBef>
              <a:spcPct val="0"/>
            </a:spcBef>
            <a:spcAft>
              <a:spcPct val="15000"/>
            </a:spcAft>
            <a:buFont typeface="Arial" panose="020B0604020202020204" pitchFamily="34" charset="0"/>
            <a:buChar char="••"/>
          </a:pPr>
          <a:r>
            <a:rPr lang="en-US" sz="1600" b="0" i="0" kern="1200" dirty="0"/>
            <a:t>Feeling isolated </a:t>
          </a:r>
          <a:endParaRPr lang="en-US" sz="1600" kern="1200" dirty="0"/>
        </a:p>
      </dsp:txBody>
      <dsp:txXfrm>
        <a:off x="3290" y="1184453"/>
        <a:ext cx="4688068" cy="2608455"/>
      </dsp:txXfrm>
    </dsp:sp>
    <dsp:sp modelId="{CA336516-88F3-3D4C-A494-1674689AA4A4}">
      <dsp:nvSpPr>
        <dsp:cNvPr id="0" name=""/>
        <dsp:cNvSpPr/>
      </dsp:nvSpPr>
      <dsp:spPr>
        <a:xfrm>
          <a:off x="5699463" y="210203"/>
          <a:ext cx="5325801" cy="864000"/>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defRPr b="1"/>
          </a:pPr>
          <a:r>
            <a:rPr lang="en-US" sz="1600" b="0" i="0" kern="1200"/>
            <a:t>Psychiatrists/Psychologists completing evaluations</a:t>
          </a:r>
          <a:endParaRPr lang="en-US" sz="1600" kern="1200"/>
        </a:p>
      </dsp:txBody>
      <dsp:txXfrm>
        <a:off x="6131463" y="210203"/>
        <a:ext cx="4461801" cy="864000"/>
      </dsp:txXfrm>
    </dsp:sp>
    <dsp:sp modelId="{68295E0C-D1DA-FA4B-9FF8-E0BD74C8AF33}">
      <dsp:nvSpPr>
        <dsp:cNvPr id="0" name=""/>
        <dsp:cNvSpPr/>
      </dsp:nvSpPr>
      <dsp:spPr>
        <a:xfrm>
          <a:off x="5483683" y="1283059"/>
          <a:ext cx="5005955" cy="2617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Font typeface="Courier New" panose="02070309020205020404" pitchFamily="49" charset="0"/>
            <a:buChar char="••"/>
          </a:pPr>
          <a:r>
            <a:rPr lang="en-US" sz="1600" b="0" i="0" kern="1200" dirty="0"/>
            <a:t>More profound effect by those who </a:t>
          </a:r>
          <a:r>
            <a:rPr lang="en-US" sz="1600" b="0" i="0" u="sng" kern="1200" dirty="0"/>
            <a:t>disqualify</a:t>
          </a:r>
          <a:r>
            <a:rPr lang="en-US" sz="1600" b="0" i="0" kern="1200" dirty="0"/>
            <a:t> patients - causing pain/anger for pts and families, lack of closure</a:t>
          </a:r>
          <a:endParaRPr lang="en-US" sz="1600" kern="1200" dirty="0"/>
        </a:p>
        <a:p>
          <a:pPr marL="171450" lvl="1" indent="-171450" algn="l" defTabSz="711200">
            <a:lnSpc>
              <a:spcPct val="90000"/>
            </a:lnSpc>
            <a:spcBef>
              <a:spcPct val="0"/>
            </a:spcBef>
            <a:spcAft>
              <a:spcPct val="15000"/>
            </a:spcAft>
            <a:buFont typeface="Courier New" panose="02070309020205020404" pitchFamily="49" charset="0"/>
            <a:buChar char="••"/>
          </a:pPr>
          <a:endParaRPr lang="en-US" sz="1600" kern="1200" dirty="0"/>
        </a:p>
        <a:p>
          <a:pPr marL="171450" lvl="1" indent="-171450" algn="l" defTabSz="711200">
            <a:lnSpc>
              <a:spcPct val="90000"/>
            </a:lnSpc>
            <a:spcBef>
              <a:spcPct val="0"/>
            </a:spcBef>
            <a:spcAft>
              <a:spcPct val="15000"/>
            </a:spcAft>
            <a:buFont typeface="Courier New" panose="02070309020205020404" pitchFamily="49" charset="0"/>
            <a:buChar char="••"/>
          </a:pPr>
          <a:r>
            <a:rPr lang="en-US" sz="1600" b="0" i="0" u="sng" kern="1200" dirty="0"/>
            <a:t>Alternatives</a:t>
          </a:r>
          <a:r>
            <a:rPr lang="en-US" sz="1600" b="0" i="0" kern="1200" dirty="0"/>
            <a:t>: </a:t>
          </a:r>
          <a:endParaRPr lang="en-US" sz="1600" kern="1200" dirty="0"/>
        </a:p>
        <a:p>
          <a:pPr marL="171450" lvl="1" indent="-171450" algn="l" defTabSz="711200">
            <a:lnSpc>
              <a:spcPct val="90000"/>
            </a:lnSpc>
            <a:spcBef>
              <a:spcPct val="0"/>
            </a:spcBef>
            <a:spcAft>
              <a:spcPct val="15000"/>
            </a:spcAft>
            <a:buFont typeface="Courier New" panose="02070309020205020404" pitchFamily="49" charset="0"/>
            <a:buChar char="••"/>
          </a:pPr>
          <a:r>
            <a:rPr lang="en-US" sz="1600" b="0" i="0" kern="1200" dirty="0"/>
            <a:t>Individual Therapy- focus on end of life challenges, legacy work, finding meaning, creating a sense of closure, saying goodbye</a:t>
          </a:r>
          <a:endParaRPr lang="en-US" sz="1600" kern="1200" dirty="0"/>
        </a:p>
        <a:p>
          <a:pPr marL="171450" lvl="1" indent="-171450" algn="l" defTabSz="711200">
            <a:lnSpc>
              <a:spcPct val="90000"/>
            </a:lnSpc>
            <a:spcBef>
              <a:spcPct val="0"/>
            </a:spcBef>
            <a:spcAft>
              <a:spcPct val="15000"/>
            </a:spcAft>
            <a:buFont typeface="Courier New" panose="02070309020205020404" pitchFamily="49" charset="0"/>
            <a:buChar char="••"/>
          </a:pPr>
          <a:r>
            <a:rPr lang="en-US" sz="1600" b="0" i="0" kern="1200" dirty="0"/>
            <a:t>Support Groups </a:t>
          </a:r>
          <a:endParaRPr lang="en-US" sz="1600" kern="1200" dirty="0"/>
        </a:p>
      </dsp:txBody>
      <dsp:txXfrm>
        <a:off x="5483683" y="1283059"/>
        <a:ext cx="5005955" cy="261745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0704BEC3-64E2-4730-9AD2-3765935D5923}" type="datetimeFigureOut">
              <a:rPr lang="en-US" smtClean="0"/>
              <a:t>9/24/2019</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6945B98C-1679-4FE8-A231-8B0713E99DBF}" type="slidenum">
              <a:rPr lang="en-US" smtClean="0"/>
              <a:t>‹#›</a:t>
            </a:fld>
            <a:endParaRPr lang="en-US"/>
          </a:p>
        </p:txBody>
      </p:sp>
    </p:spTree>
    <p:extLst>
      <p:ext uri="{BB962C8B-B14F-4D97-AF65-F5344CB8AC3E}">
        <p14:creationId xmlns:p14="http://schemas.microsoft.com/office/powerpoint/2010/main" val="4261327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704BEC3-64E2-4730-9AD2-3765935D5923}" type="datetimeFigureOut">
              <a:rPr lang="en-US" smtClean="0"/>
              <a:t>9/24/2019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945B98C-1679-4FE8-A231-8B0713E99DBF}" type="slidenum">
              <a:rPr lang="en-US" smtClean="0"/>
              <a:t>‹#›</a:t>
            </a:fld>
            <a:endParaRPr lang="en-US"/>
          </a:p>
        </p:txBody>
      </p:sp>
    </p:spTree>
    <p:extLst>
      <p:ext uri="{BB962C8B-B14F-4D97-AF65-F5344CB8AC3E}">
        <p14:creationId xmlns:p14="http://schemas.microsoft.com/office/powerpoint/2010/main" val="198990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0704BEC3-64E2-4730-9AD2-3765935D5923}" type="datetimeFigureOut">
              <a:rPr lang="en-US" smtClean="0"/>
              <a:t>9/24/2019</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945B98C-1679-4FE8-A231-8B0713E99DBF}" type="slidenum">
              <a:rPr lang="en-US" smtClean="0"/>
              <a:t>‹#›</a:t>
            </a:fld>
            <a:endParaRPr lang="en-US"/>
          </a:p>
        </p:txBody>
      </p:sp>
    </p:spTree>
    <p:extLst>
      <p:ext uri="{BB962C8B-B14F-4D97-AF65-F5344CB8AC3E}">
        <p14:creationId xmlns:p14="http://schemas.microsoft.com/office/powerpoint/2010/main" val="3596220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0704BEC3-64E2-4730-9AD2-3765935D5923}" type="datetimeFigureOut">
              <a:rPr lang="en-US" smtClean="0"/>
              <a:t>9/24/2019</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945B98C-1679-4FE8-A231-8B0713E99DBF}" type="slidenum">
              <a:rPr lang="en-US" smtClean="0"/>
              <a:t>‹#›</a:t>
            </a:fld>
            <a:endParaRPr lang="en-US"/>
          </a:p>
        </p:txBody>
      </p:sp>
    </p:spTree>
    <p:extLst>
      <p:ext uri="{BB962C8B-B14F-4D97-AF65-F5344CB8AC3E}">
        <p14:creationId xmlns:p14="http://schemas.microsoft.com/office/powerpoint/2010/main" val="3919993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04BEC3-64E2-4730-9AD2-3765935D5923}" type="datetimeFigureOut">
              <a:rPr lang="en-US" smtClean="0"/>
              <a:t>9/24/2019</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945B98C-1679-4FE8-A231-8B0713E99DBF}" type="slidenum">
              <a:rPr lang="en-US" smtClean="0"/>
              <a:t>‹#›</a:t>
            </a:fld>
            <a:endParaRPr lang="en-US"/>
          </a:p>
        </p:txBody>
      </p:sp>
    </p:spTree>
    <p:extLst>
      <p:ext uri="{BB962C8B-B14F-4D97-AF65-F5344CB8AC3E}">
        <p14:creationId xmlns:p14="http://schemas.microsoft.com/office/powerpoint/2010/main" val="2900912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704BEC3-64E2-4730-9AD2-3765935D5923}" type="datetimeFigureOut">
              <a:rPr lang="en-US" smtClean="0"/>
              <a:t>9/24/2019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45B98C-1679-4FE8-A231-8B0713E99DBF}" type="slidenum">
              <a:rPr lang="en-US" smtClean="0"/>
              <a:t>‹#›</a:t>
            </a:fld>
            <a:endParaRPr lang="en-US"/>
          </a:p>
        </p:txBody>
      </p:sp>
    </p:spTree>
    <p:extLst>
      <p:ext uri="{BB962C8B-B14F-4D97-AF65-F5344CB8AC3E}">
        <p14:creationId xmlns:p14="http://schemas.microsoft.com/office/powerpoint/2010/main" val="124373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704BEC3-64E2-4730-9AD2-3765935D5923}" type="datetimeFigureOut">
              <a:rPr lang="en-US" smtClean="0"/>
              <a:t>9/24/2019</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6945B98C-1679-4FE8-A231-8B0713E99DBF}" type="slidenum">
              <a:rPr lang="en-US" smtClean="0"/>
              <a:t>‹#›</a:t>
            </a:fld>
            <a:endParaRPr lang="en-US"/>
          </a:p>
        </p:txBody>
      </p:sp>
    </p:spTree>
    <p:extLst>
      <p:ext uri="{BB962C8B-B14F-4D97-AF65-F5344CB8AC3E}">
        <p14:creationId xmlns:p14="http://schemas.microsoft.com/office/powerpoint/2010/main" val="3267450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0704BEC3-64E2-4730-9AD2-3765935D5923}" type="datetimeFigureOut">
              <a:rPr lang="en-US" smtClean="0"/>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5B98C-1679-4FE8-A231-8B0713E99DBF}" type="slidenum">
              <a:rPr lang="en-US" smtClean="0"/>
              <a:t>‹#›</a:t>
            </a:fld>
            <a:endParaRPr lang="en-US"/>
          </a:p>
        </p:txBody>
      </p:sp>
    </p:spTree>
    <p:extLst>
      <p:ext uri="{BB962C8B-B14F-4D97-AF65-F5344CB8AC3E}">
        <p14:creationId xmlns:p14="http://schemas.microsoft.com/office/powerpoint/2010/main" val="2169406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0704BEC3-64E2-4730-9AD2-3765935D5923}" type="datetimeFigureOut">
              <a:rPr lang="en-US" smtClean="0"/>
              <a:t>9/24/2019</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945B98C-1679-4FE8-A231-8B0713E99DBF}" type="slidenum">
              <a:rPr lang="en-US" smtClean="0"/>
              <a:t>‹#›</a:t>
            </a:fld>
            <a:endParaRPr lang="en-US"/>
          </a:p>
        </p:txBody>
      </p:sp>
    </p:spTree>
    <p:extLst>
      <p:ext uri="{BB962C8B-B14F-4D97-AF65-F5344CB8AC3E}">
        <p14:creationId xmlns:p14="http://schemas.microsoft.com/office/powerpoint/2010/main" val="1679571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04BEC3-64E2-4730-9AD2-3765935D5923}" type="datetimeFigureOut">
              <a:rPr lang="en-US" smtClean="0"/>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5B98C-1679-4FE8-A231-8B0713E99DBF}" type="slidenum">
              <a:rPr lang="en-US" smtClean="0"/>
              <a:t>‹#›</a:t>
            </a:fld>
            <a:endParaRPr lang="en-US"/>
          </a:p>
        </p:txBody>
      </p:sp>
    </p:spTree>
    <p:extLst>
      <p:ext uri="{BB962C8B-B14F-4D97-AF65-F5344CB8AC3E}">
        <p14:creationId xmlns:p14="http://schemas.microsoft.com/office/powerpoint/2010/main" val="869242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04BEC3-64E2-4730-9AD2-3765935D5923}" type="datetimeFigureOut">
              <a:rPr lang="en-US" smtClean="0"/>
              <a:t>9/24/2019</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945B98C-1679-4FE8-A231-8B0713E99DBF}" type="slidenum">
              <a:rPr lang="en-US" smtClean="0"/>
              <a:t>‹#›</a:t>
            </a:fld>
            <a:endParaRPr lang="en-US"/>
          </a:p>
        </p:txBody>
      </p:sp>
    </p:spTree>
    <p:extLst>
      <p:ext uri="{BB962C8B-B14F-4D97-AF65-F5344CB8AC3E}">
        <p14:creationId xmlns:p14="http://schemas.microsoft.com/office/powerpoint/2010/main" val="4223147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04BEC3-64E2-4730-9AD2-3765935D5923}" type="datetimeFigureOut">
              <a:rPr lang="en-US" smtClean="0"/>
              <a:t>9/24/2019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45B98C-1679-4FE8-A231-8B0713E99DBF}" type="slidenum">
              <a:rPr lang="en-US" smtClean="0"/>
              <a:t>‹#›</a:t>
            </a:fld>
            <a:endParaRPr lang="en-US"/>
          </a:p>
        </p:txBody>
      </p:sp>
    </p:spTree>
    <p:extLst>
      <p:ext uri="{BB962C8B-B14F-4D97-AF65-F5344CB8AC3E}">
        <p14:creationId xmlns:p14="http://schemas.microsoft.com/office/powerpoint/2010/main" val="72395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04BEC3-64E2-4730-9AD2-3765935D5923}" type="datetimeFigureOut">
              <a:rPr lang="en-US" smtClean="0"/>
              <a:t>9/24/2019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45B98C-1679-4FE8-A231-8B0713E99DBF}" type="slidenum">
              <a:rPr lang="en-US" smtClean="0"/>
              <a:t>‹#›</a:t>
            </a:fld>
            <a:endParaRPr lang="en-US"/>
          </a:p>
        </p:txBody>
      </p:sp>
    </p:spTree>
    <p:extLst>
      <p:ext uri="{BB962C8B-B14F-4D97-AF65-F5344CB8AC3E}">
        <p14:creationId xmlns:p14="http://schemas.microsoft.com/office/powerpoint/2010/main" val="1572963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04BEC3-64E2-4730-9AD2-3765935D5923}" type="datetimeFigureOut">
              <a:rPr lang="en-US" smtClean="0"/>
              <a:t>9/24/2019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45B98C-1679-4FE8-A231-8B0713E99DBF}" type="slidenum">
              <a:rPr lang="en-US" smtClean="0"/>
              <a:t>‹#›</a:t>
            </a:fld>
            <a:endParaRPr lang="en-US"/>
          </a:p>
        </p:txBody>
      </p:sp>
    </p:spTree>
    <p:extLst>
      <p:ext uri="{BB962C8B-B14F-4D97-AF65-F5344CB8AC3E}">
        <p14:creationId xmlns:p14="http://schemas.microsoft.com/office/powerpoint/2010/main" val="2352057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04BEC3-64E2-4730-9AD2-3765935D5923}" type="datetimeFigureOut">
              <a:rPr lang="en-US" smtClean="0"/>
              <a:t>9/24/2019</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945B98C-1679-4FE8-A231-8B0713E99DBF}" type="slidenum">
              <a:rPr lang="en-US" smtClean="0"/>
              <a:t>‹#›</a:t>
            </a:fld>
            <a:endParaRPr lang="en-US"/>
          </a:p>
        </p:txBody>
      </p:sp>
    </p:spTree>
    <p:extLst>
      <p:ext uri="{BB962C8B-B14F-4D97-AF65-F5344CB8AC3E}">
        <p14:creationId xmlns:p14="http://schemas.microsoft.com/office/powerpoint/2010/main" val="465591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704BEC3-64E2-4730-9AD2-3765935D5923}" type="datetimeFigureOut">
              <a:rPr lang="en-US" smtClean="0"/>
              <a:t>9/24/2019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945B98C-1679-4FE8-A231-8B0713E99DBF}" type="slidenum">
              <a:rPr lang="en-US" smtClean="0"/>
              <a:t>‹#›</a:t>
            </a:fld>
            <a:endParaRPr lang="en-US"/>
          </a:p>
        </p:txBody>
      </p:sp>
    </p:spTree>
    <p:extLst>
      <p:ext uri="{BB962C8B-B14F-4D97-AF65-F5344CB8AC3E}">
        <p14:creationId xmlns:p14="http://schemas.microsoft.com/office/powerpoint/2010/main" val="2367640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704BEC3-64E2-4730-9AD2-3765935D5923}" type="datetimeFigureOut">
              <a:rPr lang="en-US" smtClean="0"/>
              <a:t>9/24/2019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945B98C-1679-4FE8-A231-8B0713E99DBF}" type="slidenum">
              <a:rPr lang="en-US" smtClean="0"/>
              <a:t>‹#›</a:t>
            </a:fld>
            <a:endParaRPr lang="en-US"/>
          </a:p>
        </p:txBody>
      </p:sp>
    </p:spTree>
    <p:extLst>
      <p:ext uri="{BB962C8B-B14F-4D97-AF65-F5344CB8AC3E}">
        <p14:creationId xmlns:p14="http://schemas.microsoft.com/office/powerpoint/2010/main" val="3376463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0704BEC3-64E2-4730-9AD2-3765935D5923}" type="datetimeFigureOut">
              <a:rPr lang="en-US" smtClean="0"/>
              <a:t>9/24/2019</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945B98C-1679-4FE8-A231-8B0713E99DBF}" type="slidenum">
              <a:rPr lang="en-US" smtClean="0"/>
              <a:t>‹#›</a:t>
            </a:fld>
            <a:endParaRPr lang="en-US"/>
          </a:p>
        </p:txBody>
      </p:sp>
    </p:spTree>
    <p:extLst>
      <p:ext uri="{BB962C8B-B14F-4D97-AF65-F5344CB8AC3E}">
        <p14:creationId xmlns:p14="http://schemas.microsoft.com/office/powerpoint/2010/main" val="37902857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hyperlink" Target="https://www.deathwithdignity.org/states/new-jersey/"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963264"/>
            <a:ext cx="8825658" cy="2677648"/>
          </a:xfrm>
        </p:spPr>
        <p:txBody>
          <a:bodyPr/>
          <a:lstStyle/>
          <a:p>
            <a:r>
              <a:rPr lang="en-US" dirty="0"/>
              <a:t>Medical Aid In Dying Act</a:t>
            </a:r>
            <a:br>
              <a:rPr lang="en-US" dirty="0"/>
            </a:br>
            <a:r>
              <a:rPr lang="en-US" dirty="0"/>
              <a:t>(MAID)</a:t>
            </a:r>
          </a:p>
        </p:txBody>
      </p:sp>
      <p:sp>
        <p:nvSpPr>
          <p:cNvPr id="3" name="Subtitle 2"/>
          <p:cNvSpPr>
            <a:spLocks noGrp="1"/>
          </p:cNvSpPr>
          <p:nvPr>
            <p:ph type="subTitle" idx="1"/>
          </p:nvPr>
        </p:nvSpPr>
        <p:spPr>
          <a:xfrm>
            <a:off x="1337835" y="3980546"/>
            <a:ext cx="8825658" cy="861420"/>
          </a:xfrm>
        </p:spPr>
        <p:txBody>
          <a:bodyPr>
            <a:normAutofit/>
          </a:bodyPr>
          <a:lstStyle/>
          <a:p>
            <a:r>
              <a:rPr lang="en-US" sz="3600" dirty="0"/>
              <a:t>Legal Now in New Jersey</a:t>
            </a:r>
          </a:p>
        </p:txBody>
      </p:sp>
    </p:spTree>
    <p:extLst>
      <p:ext uri="{BB962C8B-B14F-4D97-AF65-F5344CB8AC3E}">
        <p14:creationId xmlns:p14="http://schemas.microsoft.com/office/powerpoint/2010/main" val="1119799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AA12-64F6-D248-A074-99E1869FFBDB}"/>
              </a:ext>
            </a:extLst>
          </p:cNvPr>
          <p:cNvSpPr>
            <a:spLocks noGrp="1"/>
          </p:cNvSpPr>
          <p:nvPr>
            <p:ph type="title"/>
          </p:nvPr>
        </p:nvSpPr>
        <p:spPr>
          <a:xfrm>
            <a:off x="1000372" y="783771"/>
            <a:ext cx="9423788" cy="1110343"/>
          </a:xfrm>
        </p:spPr>
        <p:txBody>
          <a:bodyPr anchor="ctr">
            <a:normAutofit/>
          </a:bodyPr>
          <a:lstStyle/>
          <a:p>
            <a:pPr algn="ctr"/>
            <a:r>
              <a:rPr lang="en-US" sz="3200" b="1" i="1" dirty="0"/>
              <a:t>Psychology Guidelines for evaluations in Physician Assisted Death</a:t>
            </a:r>
            <a:endParaRPr lang="en-US" sz="3200" b="1" dirty="0"/>
          </a:p>
        </p:txBody>
      </p:sp>
      <p:sp>
        <p:nvSpPr>
          <p:cNvPr id="3" name="Content Placeholder 2">
            <a:extLst>
              <a:ext uri="{FF2B5EF4-FFF2-40B4-BE49-F238E27FC236}">
                <a16:creationId xmlns:a16="http://schemas.microsoft.com/office/drawing/2014/main" id="{19802922-112A-F143-AF8B-AD98792EF5D1}"/>
              </a:ext>
            </a:extLst>
          </p:cNvPr>
          <p:cNvSpPr>
            <a:spLocks noGrp="1"/>
          </p:cNvSpPr>
          <p:nvPr>
            <p:ph idx="1"/>
          </p:nvPr>
        </p:nvSpPr>
        <p:spPr>
          <a:xfrm>
            <a:off x="1227909" y="2521130"/>
            <a:ext cx="10267405" cy="3788229"/>
          </a:xfrm>
        </p:spPr>
        <p:txBody>
          <a:bodyPr anchor="ctr">
            <a:normAutofit/>
          </a:bodyPr>
          <a:lstStyle/>
          <a:p>
            <a:pPr marL="0" indent="0">
              <a:buNone/>
            </a:pPr>
            <a:r>
              <a:rPr lang="en-US" u="sng" dirty="0">
                <a:solidFill>
                  <a:schemeClr val="tx1"/>
                </a:solidFill>
              </a:rPr>
              <a:t>Goal of Psychological Evaluation</a:t>
            </a:r>
            <a:r>
              <a:rPr lang="en-US" dirty="0">
                <a:solidFill>
                  <a:schemeClr val="tx1"/>
                </a:solidFill>
              </a:rPr>
              <a:t> </a:t>
            </a:r>
          </a:p>
          <a:p>
            <a:r>
              <a:rPr lang="en-US" dirty="0">
                <a:solidFill>
                  <a:schemeClr val="tx1"/>
                </a:solidFill>
              </a:rPr>
              <a:t>Obtain history of desire to control end of life </a:t>
            </a:r>
          </a:p>
          <a:p>
            <a:r>
              <a:rPr lang="en-US" dirty="0">
                <a:solidFill>
                  <a:schemeClr val="tx1"/>
                </a:solidFill>
              </a:rPr>
              <a:t>Assess judgment about request</a:t>
            </a:r>
          </a:p>
          <a:p>
            <a:r>
              <a:rPr lang="en-US" dirty="0">
                <a:solidFill>
                  <a:schemeClr val="tx1"/>
                </a:solidFill>
              </a:rPr>
              <a:t>Understand support and circumstances around situation</a:t>
            </a:r>
          </a:p>
          <a:p>
            <a:r>
              <a:rPr lang="en-US" dirty="0">
                <a:solidFill>
                  <a:schemeClr val="tx1"/>
                </a:solidFill>
              </a:rPr>
              <a:t>Med records &amp; Collateral interviews</a:t>
            </a:r>
          </a:p>
          <a:p>
            <a:r>
              <a:rPr lang="en-US" dirty="0">
                <a:solidFill>
                  <a:schemeClr val="tx1"/>
                </a:solidFill>
              </a:rPr>
              <a:t>Cognitive Assessments (MOCA, PHQ9, GAD-2, GDS)</a:t>
            </a:r>
          </a:p>
          <a:p>
            <a:r>
              <a:rPr lang="en-US" dirty="0">
                <a:solidFill>
                  <a:schemeClr val="tx1"/>
                </a:solidFill>
              </a:rPr>
              <a:t>Capacity – Understand, Appreciate, Reasoning and Enduring Choice</a:t>
            </a:r>
          </a:p>
          <a:p>
            <a:r>
              <a:rPr lang="en-US" dirty="0">
                <a:solidFill>
                  <a:schemeClr val="tx1"/>
                </a:solidFill>
              </a:rPr>
              <a:t>Observations</a:t>
            </a:r>
          </a:p>
          <a:p>
            <a:pPr marL="0" indent="0">
              <a:buNone/>
            </a:pPr>
            <a:r>
              <a:rPr lang="en-US" dirty="0">
                <a:solidFill>
                  <a:schemeClr val="tx1"/>
                </a:solidFill>
              </a:rPr>
              <a:t>Regardless of decision: Overall Beneficial and therapeutic to discuss end of life and goals,  </a:t>
            </a:r>
          </a:p>
        </p:txBody>
      </p:sp>
    </p:spTree>
    <p:extLst>
      <p:ext uri="{BB962C8B-B14F-4D97-AF65-F5344CB8AC3E}">
        <p14:creationId xmlns:p14="http://schemas.microsoft.com/office/powerpoint/2010/main" val="3643114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4B082-7D86-FA4F-B2AA-8759FA798D32}"/>
              </a:ext>
            </a:extLst>
          </p:cNvPr>
          <p:cNvSpPr>
            <a:spLocks noGrp="1"/>
          </p:cNvSpPr>
          <p:nvPr>
            <p:ph type="title"/>
          </p:nvPr>
        </p:nvSpPr>
        <p:spPr/>
        <p:txBody>
          <a:bodyPr/>
          <a:lstStyle/>
          <a:p>
            <a:r>
              <a:rPr lang="en-US" dirty="0"/>
              <a:t>What if there are Psychological Issues </a:t>
            </a:r>
          </a:p>
        </p:txBody>
      </p:sp>
      <p:sp>
        <p:nvSpPr>
          <p:cNvPr id="3" name="Content Placeholder 2">
            <a:extLst>
              <a:ext uri="{FF2B5EF4-FFF2-40B4-BE49-F238E27FC236}">
                <a16:creationId xmlns:a16="http://schemas.microsoft.com/office/drawing/2014/main" id="{50AB69A7-9FD9-8445-8411-EEC290F7A5B7}"/>
              </a:ext>
            </a:extLst>
          </p:cNvPr>
          <p:cNvSpPr>
            <a:spLocks noGrp="1"/>
          </p:cNvSpPr>
          <p:nvPr>
            <p:ph idx="1"/>
          </p:nvPr>
        </p:nvSpPr>
        <p:spPr>
          <a:xfrm>
            <a:off x="1154954" y="2408663"/>
            <a:ext cx="8825659" cy="4014439"/>
          </a:xfrm>
        </p:spPr>
        <p:txBody>
          <a:bodyPr/>
          <a:lstStyle/>
          <a:p>
            <a:r>
              <a:rPr lang="en-US" dirty="0"/>
              <a:t>Most with life altering medical illness face challenges with mood changes, distress, grief, regret, loss, anticipatory anxiety and depression </a:t>
            </a:r>
          </a:p>
          <a:p>
            <a:pPr lvl="1"/>
            <a:r>
              <a:rPr lang="en-US" sz="1400" i="1" dirty="0"/>
              <a:t>Cancer - 40% have worry, panic attacks, depression, and PTSD</a:t>
            </a:r>
            <a:endParaRPr lang="en-US" sz="1400" dirty="0"/>
          </a:p>
          <a:p>
            <a:pPr lvl="1"/>
            <a:r>
              <a:rPr lang="en-US" sz="1400" i="1" dirty="0"/>
              <a:t>Chronic medical issues (DM, rheum arthritis) 6x more likely to have depression. </a:t>
            </a:r>
          </a:p>
          <a:p>
            <a:pPr lvl="1"/>
            <a:r>
              <a:rPr lang="en-US" sz="1400" i="1" dirty="0"/>
              <a:t>Pain pts, transplant and respiratory dx have lifetime challenges with anxiety and depression.</a:t>
            </a:r>
          </a:p>
          <a:p>
            <a:pPr marL="457200" lvl="1" indent="0">
              <a:buNone/>
            </a:pPr>
            <a:endParaRPr lang="en-US" dirty="0"/>
          </a:p>
          <a:p>
            <a:r>
              <a:rPr lang="en-US" dirty="0"/>
              <a:t>Review DSM-5 criteria; determine if psychological symptoms are out of proportion to medical symptoms</a:t>
            </a:r>
          </a:p>
          <a:p>
            <a:r>
              <a:rPr lang="en-US" dirty="0"/>
              <a:t>Existence of Psychological challenges doesn’t preclude use of the MAID law; ONLY if it impairs judgment to make an informed decision</a:t>
            </a:r>
          </a:p>
        </p:txBody>
      </p:sp>
    </p:spTree>
    <p:extLst>
      <p:ext uri="{BB962C8B-B14F-4D97-AF65-F5344CB8AC3E}">
        <p14:creationId xmlns:p14="http://schemas.microsoft.com/office/powerpoint/2010/main" val="1776124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7F634-14D7-E74E-8F43-DE0DCE72F5A4}"/>
              </a:ext>
            </a:extLst>
          </p:cNvPr>
          <p:cNvSpPr>
            <a:spLocks noGrp="1"/>
          </p:cNvSpPr>
          <p:nvPr>
            <p:ph type="title"/>
          </p:nvPr>
        </p:nvSpPr>
        <p:spPr>
          <a:xfrm>
            <a:off x="1154954" y="973668"/>
            <a:ext cx="8761413" cy="706964"/>
          </a:xfrm>
        </p:spPr>
        <p:txBody>
          <a:bodyPr>
            <a:normAutofit/>
          </a:bodyPr>
          <a:lstStyle/>
          <a:p>
            <a:r>
              <a:rPr lang="en-US">
                <a:solidFill>
                  <a:srgbClr val="FFFFFF"/>
                </a:solidFill>
              </a:rPr>
              <a:t>DATA</a:t>
            </a:r>
          </a:p>
        </p:txBody>
      </p:sp>
      <p:graphicFrame>
        <p:nvGraphicFramePr>
          <p:cNvPr id="5" name="Content Placeholder 2">
            <a:extLst>
              <a:ext uri="{FF2B5EF4-FFF2-40B4-BE49-F238E27FC236}">
                <a16:creationId xmlns:a16="http://schemas.microsoft.com/office/drawing/2014/main" id="{08E36B6B-15AA-4D07-950F-7FA12548ABA1}"/>
              </a:ext>
            </a:extLst>
          </p:cNvPr>
          <p:cNvGraphicFramePr>
            <a:graphicFrameLocks noGrp="1"/>
          </p:cNvGraphicFramePr>
          <p:nvPr>
            <p:ph idx="1"/>
          </p:nvPr>
        </p:nvGraphicFramePr>
        <p:xfrm>
          <a:off x="1154954" y="1765006"/>
          <a:ext cx="9871009" cy="39817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3554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5F5F3-E64C-A345-A02C-F686421895B0}"/>
              </a:ext>
            </a:extLst>
          </p:cNvPr>
          <p:cNvSpPr>
            <a:spLocks noGrp="1"/>
          </p:cNvSpPr>
          <p:nvPr>
            <p:ph type="title"/>
          </p:nvPr>
        </p:nvSpPr>
        <p:spPr>
          <a:xfrm>
            <a:off x="1154954" y="973668"/>
            <a:ext cx="8761413" cy="706964"/>
          </a:xfrm>
        </p:spPr>
        <p:txBody>
          <a:bodyPr>
            <a:normAutofit/>
          </a:bodyPr>
          <a:lstStyle/>
          <a:p>
            <a:pPr>
              <a:lnSpc>
                <a:spcPct val="90000"/>
              </a:lnSpc>
            </a:pPr>
            <a:r>
              <a:rPr lang="en-US" sz="2500">
                <a:solidFill>
                  <a:srgbClr val="EBEBEB"/>
                </a:solidFill>
              </a:rPr>
              <a:t>Reactions by Docs Involved and Alternatives to DWD</a:t>
            </a:r>
          </a:p>
        </p:txBody>
      </p:sp>
      <p:graphicFrame>
        <p:nvGraphicFramePr>
          <p:cNvPr id="5" name="Content Placeholder 2">
            <a:extLst>
              <a:ext uri="{FF2B5EF4-FFF2-40B4-BE49-F238E27FC236}">
                <a16:creationId xmlns:a16="http://schemas.microsoft.com/office/drawing/2014/main" id="{CA64D807-B105-4BC0-B592-FBB24C9B0687}"/>
              </a:ext>
            </a:extLst>
          </p:cNvPr>
          <p:cNvGraphicFramePr>
            <a:graphicFrameLocks noGrp="1"/>
          </p:cNvGraphicFramePr>
          <p:nvPr>
            <p:ph idx="1"/>
            <p:extLst>
              <p:ext uri="{D42A27DB-BD31-4B8C-83A1-F6EECF244321}">
                <p14:modId xmlns:p14="http://schemas.microsoft.com/office/powerpoint/2010/main" val="1606235644"/>
              </p:ext>
            </p:extLst>
          </p:nvPr>
        </p:nvGraphicFramePr>
        <p:xfrm>
          <a:off x="524107" y="2328530"/>
          <a:ext cx="11028556" cy="4005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2540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DF8A9-2AEA-4A7D-B491-0237BD1F86D6}"/>
              </a:ext>
            </a:extLst>
          </p:cNvPr>
          <p:cNvSpPr>
            <a:spLocks noGrp="1"/>
          </p:cNvSpPr>
          <p:nvPr>
            <p:ph type="title"/>
          </p:nvPr>
        </p:nvSpPr>
        <p:spPr/>
        <p:txBody>
          <a:bodyPr/>
          <a:lstStyle/>
          <a:p>
            <a:r>
              <a:rPr lang="en-US" dirty="0"/>
              <a:t>Cooper’s Involvement</a:t>
            </a:r>
          </a:p>
        </p:txBody>
      </p:sp>
      <p:sp>
        <p:nvSpPr>
          <p:cNvPr id="3" name="Content Placeholder 2">
            <a:extLst>
              <a:ext uri="{FF2B5EF4-FFF2-40B4-BE49-F238E27FC236}">
                <a16:creationId xmlns:a16="http://schemas.microsoft.com/office/drawing/2014/main" id="{9975AC69-5818-45A8-A7B1-54F36C874B6B}"/>
              </a:ext>
            </a:extLst>
          </p:cNvPr>
          <p:cNvSpPr>
            <a:spLocks noGrp="1"/>
          </p:cNvSpPr>
          <p:nvPr>
            <p:ph idx="1"/>
          </p:nvPr>
        </p:nvSpPr>
        <p:spPr/>
        <p:txBody>
          <a:bodyPr/>
          <a:lstStyle/>
          <a:p>
            <a:r>
              <a:rPr lang="en-US" u="sng" dirty="0"/>
              <a:t>Strictly voluntary</a:t>
            </a:r>
            <a:r>
              <a:rPr lang="en-US" dirty="0"/>
              <a:t> on the part of the physician</a:t>
            </a:r>
          </a:p>
          <a:p>
            <a:pPr lvl="1"/>
            <a:r>
              <a:rPr lang="en-US" dirty="0"/>
              <a:t>Many physicians and groups remain divided on the issue and choice to participate/not-participate will be highly individual</a:t>
            </a:r>
          </a:p>
          <a:p>
            <a:r>
              <a:rPr lang="en-US" dirty="0"/>
              <a:t>Cooper’s policy is still in development</a:t>
            </a:r>
          </a:p>
          <a:p>
            <a:pPr lvl="1"/>
            <a:r>
              <a:rPr lang="en-US" dirty="0"/>
              <a:t>Committee convened by CMO Joseph </a:t>
            </a:r>
            <a:r>
              <a:rPr lang="en-US" dirty="0" err="1"/>
              <a:t>Montella</a:t>
            </a:r>
            <a:r>
              <a:rPr lang="en-US" dirty="0"/>
              <a:t> and President of Medical Staff Steven Ross</a:t>
            </a:r>
          </a:p>
          <a:p>
            <a:pPr lvl="1"/>
            <a:r>
              <a:rPr lang="en-US" dirty="0"/>
              <a:t>Will need to be approved by the Bioethics Committee and Medical Staff prior to implementation</a:t>
            </a:r>
          </a:p>
        </p:txBody>
      </p:sp>
    </p:spTree>
    <p:extLst>
      <p:ext uri="{BB962C8B-B14F-4D97-AF65-F5344CB8AC3E}">
        <p14:creationId xmlns:p14="http://schemas.microsoft.com/office/powerpoint/2010/main" val="495014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Helpful Resources</a:t>
            </a:r>
          </a:p>
        </p:txBody>
      </p:sp>
      <p:sp>
        <p:nvSpPr>
          <p:cNvPr id="3" name="Content Placeholder 2"/>
          <p:cNvSpPr>
            <a:spLocks noGrp="1"/>
          </p:cNvSpPr>
          <p:nvPr>
            <p:ph idx="1"/>
          </p:nvPr>
        </p:nvSpPr>
        <p:spPr/>
        <p:txBody>
          <a:bodyPr/>
          <a:lstStyle/>
          <a:p>
            <a:r>
              <a:rPr lang="en-US" dirty="0"/>
              <a:t>Full text of act, required forms, direction/guidance</a:t>
            </a:r>
          </a:p>
          <a:p>
            <a:endParaRPr lang="en-US" b="1" u="sng" dirty="0"/>
          </a:p>
          <a:p>
            <a:r>
              <a:rPr lang="en-US" b="1" u="sng" dirty="0"/>
              <a:t>Death With Dignity </a:t>
            </a:r>
            <a:r>
              <a:rPr lang="en-US" dirty="0"/>
              <a:t>- </a:t>
            </a:r>
            <a:r>
              <a:rPr lang="en-US" u="sng" dirty="0">
                <a:hlinkClick r:id="rId2"/>
              </a:rPr>
              <a:t>https://www.deathwithdignity.org/states/new-jersey/</a:t>
            </a:r>
            <a:endParaRPr lang="en-US" u="sng" dirty="0"/>
          </a:p>
          <a:p>
            <a:r>
              <a:rPr lang="en-US" b="1" u="sng" dirty="0"/>
              <a:t>NJ Dept. of Health </a:t>
            </a:r>
            <a:r>
              <a:rPr lang="en-US" dirty="0"/>
              <a:t>- https://nj.gov/health/advancedirective/maid/</a:t>
            </a:r>
          </a:p>
          <a:p>
            <a:r>
              <a:rPr lang="en-US" b="1" u="sng" dirty="0"/>
              <a:t>NJ Hospital Association </a:t>
            </a:r>
            <a:r>
              <a:rPr lang="en-US" dirty="0"/>
              <a:t>- http://www.njha.com/resources/toolkits/the-nj-aid-in-dying-for-the-terminally-ill-implementation-toolkit/ </a:t>
            </a:r>
          </a:p>
          <a:p>
            <a:r>
              <a:rPr lang="en-US" b="1" u="sng" dirty="0"/>
              <a:t>Compassion and Choices: Doc2Doc </a:t>
            </a:r>
            <a:r>
              <a:rPr lang="en-US" dirty="0"/>
              <a:t>- http://www.njha.com/media/562403/Doc2Doc.pdf</a:t>
            </a:r>
          </a:p>
          <a:p>
            <a:pPr lvl="1"/>
            <a:r>
              <a:rPr lang="en-US" b="1" dirty="0"/>
              <a:t>1-800-247-7421</a:t>
            </a:r>
          </a:p>
          <a:p>
            <a:endParaRPr lang="en-US" dirty="0"/>
          </a:p>
        </p:txBody>
      </p:sp>
    </p:spTree>
    <p:extLst>
      <p:ext uri="{BB962C8B-B14F-4D97-AF65-F5344CB8AC3E}">
        <p14:creationId xmlns:p14="http://schemas.microsoft.com/office/powerpoint/2010/main" val="1871191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78DAAE-B0C3-49A3-8AB1-AD2FF0E368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dirty="0"/>
          </a:p>
        </p:txBody>
      </p:sp>
      <p:sp>
        <p:nvSpPr>
          <p:cNvPr id="12" name="Rectangle 11">
            <a:extLst>
              <a:ext uri="{FF2B5EF4-FFF2-40B4-BE49-F238E27FC236}">
                <a16:creationId xmlns:a16="http://schemas.microsoft.com/office/drawing/2014/main" id="{F6A8A81D-3338-4B0F-A26F-A3D259D276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1100023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0155665-7CE2-4939-AE5E-020DC1D207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5" name="Picture 4" descr="A screenshot of a newspaper&#10;&#10;Description automatically generated">
            <a:extLst>
              <a:ext uri="{FF2B5EF4-FFF2-40B4-BE49-F238E27FC236}">
                <a16:creationId xmlns:a16="http://schemas.microsoft.com/office/drawing/2014/main" id="{0B2F5F50-2D30-4275-97E3-480C2A4ED7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00" y="262158"/>
            <a:ext cx="3424736" cy="3773814"/>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9C344B16-AA05-4D48-9C8E-7C45E6B418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9876" y="1422873"/>
            <a:ext cx="3770688" cy="4301341"/>
          </a:xfrm>
          <a:prstGeom prst="rect">
            <a:avLst/>
          </a:prstGeom>
        </p:spPr>
      </p:pic>
      <p:pic>
        <p:nvPicPr>
          <p:cNvPr id="13" name="Picture 12" descr="A screenshot of a cell phone&#10;&#10;Description automatically generated">
            <a:extLst>
              <a:ext uri="{FF2B5EF4-FFF2-40B4-BE49-F238E27FC236}">
                <a16:creationId xmlns:a16="http://schemas.microsoft.com/office/drawing/2014/main" id="{F946E160-D26C-4623-B4D8-D39F811F60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3807" y="759451"/>
            <a:ext cx="3810688" cy="3352183"/>
          </a:xfrm>
          <a:prstGeom prst="rect">
            <a:avLst/>
          </a:prstGeom>
        </p:spPr>
      </p:pic>
      <p:pic>
        <p:nvPicPr>
          <p:cNvPr id="9" name="Picture 8" descr="A screenshot of a social media post&#10;&#10;Description automatically generated">
            <a:extLst>
              <a:ext uri="{FF2B5EF4-FFF2-40B4-BE49-F238E27FC236}">
                <a16:creationId xmlns:a16="http://schemas.microsoft.com/office/drawing/2014/main" id="{D1274D05-E685-46E6-8773-A15327CEAB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02382" y="2753906"/>
            <a:ext cx="4347919" cy="3088446"/>
          </a:xfrm>
          <a:prstGeom prst="rect">
            <a:avLst/>
          </a:prstGeom>
        </p:spPr>
      </p:pic>
    </p:spTree>
    <p:extLst>
      <p:ext uri="{BB962C8B-B14F-4D97-AF65-F5344CB8AC3E}">
        <p14:creationId xmlns:p14="http://schemas.microsoft.com/office/powerpoint/2010/main" val="2053528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r>
              <a:rPr lang="en-US" dirty="0"/>
              <a:t>Participants will understand the new law that permits medical aid in dying in New Jersey</a:t>
            </a:r>
          </a:p>
          <a:p>
            <a:r>
              <a:rPr lang="en-US" dirty="0"/>
              <a:t>Participants will be able to hear the ethical principals surrounding this topic</a:t>
            </a:r>
          </a:p>
          <a:p>
            <a:r>
              <a:rPr lang="en-US" dirty="0"/>
              <a:t>The specific areas of capacity and palliative care will be highlighted</a:t>
            </a:r>
          </a:p>
          <a:p>
            <a:r>
              <a:rPr lang="en-US" dirty="0"/>
              <a:t>The approach to this new law at our institution will be outlined</a:t>
            </a:r>
          </a:p>
        </p:txBody>
      </p:sp>
    </p:spTree>
    <p:extLst>
      <p:ext uri="{BB962C8B-B14F-4D97-AF65-F5344CB8AC3E}">
        <p14:creationId xmlns:p14="http://schemas.microsoft.com/office/powerpoint/2010/main" val="863061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Panel</a:t>
            </a:r>
          </a:p>
        </p:txBody>
      </p:sp>
      <p:sp>
        <p:nvSpPr>
          <p:cNvPr id="3" name="Content Placeholder 2"/>
          <p:cNvSpPr>
            <a:spLocks noGrp="1"/>
          </p:cNvSpPr>
          <p:nvPr>
            <p:ph idx="1"/>
          </p:nvPr>
        </p:nvSpPr>
        <p:spPr/>
        <p:txBody>
          <a:bodyPr/>
          <a:lstStyle/>
          <a:p>
            <a:r>
              <a:rPr lang="en-US" dirty="0"/>
              <a:t>John McGeehan, MD – Internist, Chair of the Ethics Committee of CUH, Medical Ethicist</a:t>
            </a:r>
          </a:p>
          <a:p>
            <a:r>
              <a:rPr lang="en-US" dirty="0"/>
              <a:t>Salina Wydo, MD – Trauma Surgeon, CUH; Member of the Committee to address the MAID law at CUH</a:t>
            </a:r>
          </a:p>
          <a:p>
            <a:r>
              <a:rPr lang="en-US" dirty="0"/>
              <a:t>Kelly </a:t>
            </a:r>
            <a:r>
              <a:rPr lang="en-US" dirty="0" err="1"/>
              <a:t>Gilrain</a:t>
            </a:r>
            <a:r>
              <a:rPr lang="en-US" dirty="0"/>
              <a:t>, PHD - Clinical Health Psychologist and Director of Behavioral Medicine at Cooper</a:t>
            </a:r>
          </a:p>
          <a:p>
            <a:r>
              <a:rPr lang="en-US" dirty="0"/>
              <a:t>Samuel Hardy, MD – Palliative Care Specialist, CUH</a:t>
            </a:r>
          </a:p>
        </p:txBody>
      </p:sp>
    </p:spTree>
    <p:extLst>
      <p:ext uri="{BB962C8B-B14F-4D97-AF65-F5344CB8AC3E}">
        <p14:creationId xmlns:p14="http://schemas.microsoft.com/office/powerpoint/2010/main" val="2943340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p:txBody>
          <a:bodyPr>
            <a:normAutofit fontScale="92500" lnSpcReduction="10000"/>
          </a:bodyPr>
          <a:lstStyle/>
          <a:p>
            <a:r>
              <a:rPr lang="en-US" dirty="0"/>
              <a:t>Assisted Suicide has been legalized in other countries since 2002</a:t>
            </a:r>
          </a:p>
          <a:p>
            <a:r>
              <a:rPr lang="en-US" dirty="0"/>
              <a:t>Oregon first passed the act in 1994 – it took until 2006 to be implemented due to court challenges</a:t>
            </a:r>
          </a:p>
          <a:p>
            <a:r>
              <a:rPr lang="en-US" dirty="0"/>
              <a:t>Physician-assisted death or "aid in dying" is legal in nine jurisdictions: California, Colorado, District of Columbia, Hawaii, Montana, Maine (starting January 1, 2020), New Jersey, Oregon, Vermont, and Washington. </a:t>
            </a:r>
          </a:p>
          <a:p>
            <a:r>
              <a:rPr lang="en-US" dirty="0"/>
              <a:t>These laws (excluding Montana since there is no law) expressly state that, "actions taken in accordance with [the Act] shall not, for any purpose, constitute suicide, assisted suicide, mercy killing or homicide, under the law". This distinguishes the legal act of “medical aid in dying” from the act of suicide.</a:t>
            </a:r>
          </a:p>
          <a:p>
            <a:r>
              <a:rPr lang="en-US" dirty="0"/>
              <a:t>The New Jersey legislation is now in effect</a:t>
            </a:r>
          </a:p>
        </p:txBody>
      </p:sp>
    </p:spTree>
    <p:extLst>
      <p:ext uri="{BB962C8B-B14F-4D97-AF65-F5344CB8AC3E}">
        <p14:creationId xmlns:p14="http://schemas.microsoft.com/office/powerpoint/2010/main" val="3908240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222606"/>
          </a:xfrm>
        </p:spPr>
        <p:txBody>
          <a:bodyPr>
            <a:normAutofit/>
          </a:bodyPr>
          <a:lstStyle/>
          <a:p>
            <a:r>
              <a:rPr lang="en-US" dirty="0"/>
              <a:t>Medical Aid In Dying Act</a:t>
            </a:r>
          </a:p>
        </p:txBody>
      </p:sp>
      <p:sp>
        <p:nvSpPr>
          <p:cNvPr id="3" name="Content Placeholder 2"/>
          <p:cNvSpPr>
            <a:spLocks noGrp="1"/>
          </p:cNvSpPr>
          <p:nvPr>
            <p:ph idx="1"/>
          </p:nvPr>
        </p:nvSpPr>
        <p:spPr/>
        <p:txBody>
          <a:bodyPr>
            <a:normAutofit fontScale="92500" lnSpcReduction="20000"/>
          </a:bodyPr>
          <a:lstStyle/>
          <a:p>
            <a:r>
              <a:rPr lang="en-US" dirty="0"/>
              <a:t>Definitions</a:t>
            </a:r>
          </a:p>
          <a:p>
            <a:r>
              <a:rPr lang="en-US" dirty="0"/>
              <a:t>Must:</a:t>
            </a:r>
          </a:p>
          <a:p>
            <a:pPr lvl="1"/>
            <a:r>
              <a:rPr lang="en-US" dirty="0"/>
              <a:t>Have proof of New Jersey residency</a:t>
            </a:r>
          </a:p>
          <a:p>
            <a:pPr lvl="1"/>
            <a:r>
              <a:rPr lang="en-US" dirty="0"/>
              <a:t>Be capable (attested to by attending and consulted physician)</a:t>
            </a:r>
          </a:p>
          <a:p>
            <a:pPr lvl="2"/>
            <a:r>
              <a:rPr lang="en-US" dirty="0"/>
              <a:t>If physician(s</a:t>
            </a:r>
            <a:r>
              <a:rPr lang="en-US"/>
              <a:t>) uncertain, </a:t>
            </a:r>
            <a:r>
              <a:rPr lang="en-US" dirty="0"/>
              <a:t>referral mandated to a mental health provider</a:t>
            </a:r>
          </a:p>
          <a:p>
            <a:pPr lvl="1"/>
            <a:r>
              <a:rPr lang="en-US" dirty="0"/>
              <a:t>Be terminally ill (attested to by attending and consulted physician)</a:t>
            </a:r>
          </a:p>
          <a:p>
            <a:pPr lvl="1"/>
            <a:r>
              <a:rPr lang="en-US" dirty="0"/>
              <a:t>Patient must be fully informed</a:t>
            </a:r>
          </a:p>
          <a:p>
            <a:pPr lvl="1"/>
            <a:r>
              <a:rPr lang="en-US" dirty="0"/>
              <a:t>Recommend referral to Palliative Care</a:t>
            </a:r>
          </a:p>
          <a:p>
            <a:pPr lvl="1"/>
            <a:r>
              <a:rPr lang="en-US" dirty="0"/>
              <a:t>Must be able to self administer (but someone must be present and not in public)</a:t>
            </a:r>
          </a:p>
          <a:p>
            <a:pPr lvl="1"/>
            <a:r>
              <a:rPr lang="en-US" dirty="0"/>
              <a:t>Can rescind request at any time</a:t>
            </a:r>
          </a:p>
          <a:p>
            <a:pPr lvl="1"/>
            <a:r>
              <a:rPr lang="en-US" dirty="0"/>
              <a:t>Everything documented</a:t>
            </a:r>
          </a:p>
          <a:p>
            <a:pPr lvl="1"/>
            <a:endParaRPr lang="en-US" dirty="0"/>
          </a:p>
        </p:txBody>
      </p:sp>
    </p:spTree>
    <p:extLst>
      <p:ext uri="{BB962C8B-B14F-4D97-AF65-F5344CB8AC3E}">
        <p14:creationId xmlns:p14="http://schemas.microsoft.com/office/powerpoint/2010/main" val="1585349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Timing</a:t>
            </a:r>
          </a:p>
        </p:txBody>
      </p:sp>
      <p:sp>
        <p:nvSpPr>
          <p:cNvPr id="3" name="Content Placeholder 2"/>
          <p:cNvSpPr>
            <a:spLocks noGrp="1"/>
          </p:cNvSpPr>
          <p:nvPr>
            <p:ph idx="1"/>
          </p:nvPr>
        </p:nvSpPr>
        <p:spPr/>
        <p:txBody>
          <a:bodyPr/>
          <a:lstStyle/>
          <a:p>
            <a:r>
              <a:rPr lang="en-US" dirty="0"/>
              <a:t>Patient must request orally twice to attending physician at least 15 days apart</a:t>
            </a:r>
          </a:p>
          <a:p>
            <a:r>
              <a:rPr lang="en-US" dirty="0"/>
              <a:t>Patient must submit a written request within these 15 days</a:t>
            </a:r>
          </a:p>
          <a:p>
            <a:r>
              <a:rPr lang="en-US" dirty="0"/>
              <a:t>No prescription can be written until at least 15 days have elapsed</a:t>
            </a:r>
          </a:p>
          <a:p>
            <a:r>
              <a:rPr lang="en-US" dirty="0"/>
              <a:t>At least 48 hours must elapse between written request and prescription</a:t>
            </a:r>
          </a:p>
          <a:p>
            <a:r>
              <a:rPr lang="en-US" dirty="0"/>
              <a:t>All forms must be completed</a:t>
            </a:r>
          </a:p>
        </p:txBody>
      </p:sp>
    </p:spTree>
    <p:extLst>
      <p:ext uri="{BB962C8B-B14F-4D97-AF65-F5344CB8AC3E}">
        <p14:creationId xmlns:p14="http://schemas.microsoft.com/office/powerpoint/2010/main" val="3621938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a:t>
            </a:r>
          </a:p>
        </p:txBody>
      </p:sp>
      <p:sp>
        <p:nvSpPr>
          <p:cNvPr id="3" name="Content Placeholder 2"/>
          <p:cNvSpPr>
            <a:spLocks noGrp="1"/>
          </p:cNvSpPr>
          <p:nvPr>
            <p:ph idx="1"/>
          </p:nvPr>
        </p:nvSpPr>
        <p:spPr/>
        <p:txBody>
          <a:bodyPr/>
          <a:lstStyle/>
          <a:p>
            <a:r>
              <a:rPr lang="en-US" dirty="0"/>
              <a:t>Both the attending physician and consultant must have examined the patient and reviewed the records</a:t>
            </a:r>
          </a:p>
          <a:p>
            <a:r>
              <a:rPr lang="en-US" dirty="0"/>
              <a:t>Recommend that the patient notify next of kin</a:t>
            </a:r>
          </a:p>
          <a:p>
            <a:r>
              <a:rPr lang="en-US" dirty="0"/>
              <a:t>Contact pharmacist directly and deliver written prescription</a:t>
            </a:r>
          </a:p>
          <a:p>
            <a:r>
              <a:rPr lang="en-US" dirty="0"/>
              <a:t>The patient or their surrogate must personally pick up the prescription</a:t>
            </a:r>
          </a:p>
          <a:p>
            <a:r>
              <a:rPr lang="en-US" dirty="0"/>
              <a:t>Reports sent to the Department of Health</a:t>
            </a:r>
          </a:p>
          <a:p>
            <a:r>
              <a:rPr lang="en-US" dirty="0"/>
              <a:t>Life Insurance</a:t>
            </a:r>
          </a:p>
          <a:p>
            <a:r>
              <a:rPr lang="en-US"/>
              <a:t>Death Certificate</a:t>
            </a:r>
            <a:endParaRPr lang="en-US" dirty="0"/>
          </a:p>
        </p:txBody>
      </p:sp>
    </p:spTree>
    <p:extLst>
      <p:ext uri="{BB962C8B-B14F-4D97-AF65-F5344CB8AC3E}">
        <p14:creationId xmlns:p14="http://schemas.microsoft.com/office/powerpoint/2010/main" val="4026036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Ethics</a:t>
            </a:r>
          </a:p>
        </p:txBody>
      </p:sp>
      <p:sp>
        <p:nvSpPr>
          <p:cNvPr id="3" name="Content Placeholder 2"/>
          <p:cNvSpPr>
            <a:spLocks noGrp="1"/>
          </p:cNvSpPr>
          <p:nvPr>
            <p:ph idx="1"/>
          </p:nvPr>
        </p:nvSpPr>
        <p:spPr/>
        <p:txBody>
          <a:bodyPr/>
          <a:lstStyle/>
          <a:p>
            <a:r>
              <a:rPr lang="en-US" dirty="0"/>
              <a:t>Autonomy</a:t>
            </a:r>
          </a:p>
          <a:p>
            <a:pPr lvl="1"/>
            <a:r>
              <a:rPr lang="en-US" dirty="0"/>
              <a:t>Demands capacity, information. It is not absolute.</a:t>
            </a:r>
          </a:p>
          <a:p>
            <a:r>
              <a:rPr lang="en-US" dirty="0"/>
              <a:t>Slippery Slope</a:t>
            </a:r>
          </a:p>
          <a:p>
            <a:pPr lvl="1"/>
            <a:r>
              <a:rPr lang="en-US" dirty="0"/>
              <a:t>Real. A reason for caution but not for inaction</a:t>
            </a:r>
          </a:p>
          <a:p>
            <a:r>
              <a:rPr lang="en-US" dirty="0"/>
              <a:t>Beneficence</a:t>
            </a:r>
          </a:p>
          <a:p>
            <a:pPr lvl="1"/>
            <a:r>
              <a:rPr lang="en-US" dirty="0"/>
              <a:t>Less simple than imagined. Defining “good”.</a:t>
            </a:r>
          </a:p>
          <a:p>
            <a:r>
              <a:rPr lang="en-US" dirty="0" err="1"/>
              <a:t>Nonmalfecence</a:t>
            </a:r>
            <a:endParaRPr lang="en-US" dirty="0"/>
          </a:p>
          <a:p>
            <a:pPr lvl="1"/>
            <a:r>
              <a:rPr lang="en-US" dirty="0"/>
              <a:t>A delicate balance in medicine</a:t>
            </a:r>
          </a:p>
          <a:p>
            <a:endParaRPr lang="en-US" dirty="0"/>
          </a:p>
        </p:txBody>
      </p:sp>
    </p:spTree>
    <p:extLst>
      <p:ext uri="{BB962C8B-B14F-4D97-AF65-F5344CB8AC3E}">
        <p14:creationId xmlns:p14="http://schemas.microsoft.com/office/powerpoint/2010/main" val="2385765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Must weigh the following</a:t>
            </a:r>
          </a:p>
        </p:txBody>
      </p:sp>
      <p:sp>
        <p:nvSpPr>
          <p:cNvPr id="3" name="Content Placeholder 2"/>
          <p:cNvSpPr>
            <a:spLocks noGrp="1"/>
          </p:cNvSpPr>
          <p:nvPr>
            <p:ph idx="1"/>
          </p:nvPr>
        </p:nvSpPr>
        <p:spPr/>
        <p:txBody>
          <a:bodyPr/>
          <a:lstStyle/>
          <a:p>
            <a:r>
              <a:rPr lang="en-US" dirty="0"/>
              <a:t>Terminology</a:t>
            </a:r>
          </a:p>
          <a:p>
            <a:pPr lvl="1"/>
            <a:r>
              <a:rPr lang="en-US" dirty="0"/>
              <a:t>“The role of the physician”</a:t>
            </a:r>
          </a:p>
          <a:p>
            <a:pPr lvl="1"/>
            <a:r>
              <a:rPr lang="en-US" dirty="0"/>
              <a:t>Suicide vs Euthanasia vs Terminal Sedation</a:t>
            </a:r>
          </a:p>
          <a:p>
            <a:r>
              <a:rPr lang="en-US" dirty="0"/>
              <a:t>Who the new law excludes</a:t>
            </a:r>
          </a:p>
          <a:p>
            <a:r>
              <a:rPr lang="en-US" dirty="0"/>
              <a:t>The role of one’s religious or moral conviction</a:t>
            </a:r>
          </a:p>
          <a:p>
            <a:r>
              <a:rPr lang="en-US" dirty="0"/>
              <a:t>Geographic differences in care</a:t>
            </a:r>
          </a:p>
          <a:p>
            <a:r>
              <a:rPr lang="en-US" dirty="0"/>
              <a:t>Cost</a:t>
            </a:r>
          </a:p>
          <a:p>
            <a:r>
              <a:rPr lang="en-US" dirty="0"/>
              <a:t>Those left behind</a:t>
            </a:r>
          </a:p>
        </p:txBody>
      </p:sp>
    </p:spTree>
    <p:extLst>
      <p:ext uri="{BB962C8B-B14F-4D97-AF65-F5344CB8AC3E}">
        <p14:creationId xmlns:p14="http://schemas.microsoft.com/office/powerpoint/2010/main" val="30261522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79</TotalTime>
  <Words>1043</Words>
  <Application>Microsoft Office PowerPoint</Application>
  <PresentationFormat>Widescreen</PresentationFormat>
  <Paragraphs>125</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Century Gothic</vt:lpstr>
      <vt:lpstr>Courier New</vt:lpstr>
      <vt:lpstr>Wingdings 3</vt:lpstr>
      <vt:lpstr>Ion Boardroom</vt:lpstr>
      <vt:lpstr>Medical Aid In Dying Act (MAID)</vt:lpstr>
      <vt:lpstr>Objectives</vt:lpstr>
      <vt:lpstr>Panel</vt:lpstr>
      <vt:lpstr>Background</vt:lpstr>
      <vt:lpstr>Medical Aid In Dying Act</vt:lpstr>
      <vt:lpstr>Timing</vt:lpstr>
      <vt:lpstr>Other</vt:lpstr>
      <vt:lpstr>Medical Ethics</vt:lpstr>
      <vt:lpstr>Must weigh the following</vt:lpstr>
      <vt:lpstr>Psychology Guidelines for evaluations in Physician Assisted Death</vt:lpstr>
      <vt:lpstr>What if there are Psychological Issues </vt:lpstr>
      <vt:lpstr>DATA</vt:lpstr>
      <vt:lpstr>Reactions by Docs Involved and Alternatives to DWD</vt:lpstr>
      <vt:lpstr>Cooper’s Involvement</vt:lpstr>
      <vt:lpstr>Helpful Resources</vt:lpstr>
      <vt:lpstr>PowerPoint Presentation</vt:lpstr>
    </vt:vector>
  </TitlesOfParts>
  <Company>Rowan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Aid In Dying Act (MAID)</dc:title>
  <dc:creator>McGeehan, John</dc:creator>
  <cp:lastModifiedBy>McGeehan, John</cp:lastModifiedBy>
  <cp:revision>13</cp:revision>
  <dcterms:created xsi:type="dcterms:W3CDTF">2019-09-06T14:32:53Z</dcterms:created>
  <dcterms:modified xsi:type="dcterms:W3CDTF">2019-09-24T15:36:22Z</dcterms:modified>
</cp:coreProperties>
</file>